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4" r:id="rId10"/>
    <p:sldId id="281" r:id="rId11"/>
    <p:sldId id="282" r:id="rId12"/>
    <p:sldId id="283" r:id="rId13"/>
    <p:sldId id="293" r:id="rId14"/>
    <p:sldId id="266" r:id="rId15"/>
    <p:sldId id="267" r:id="rId16"/>
    <p:sldId id="268" r:id="rId17"/>
    <p:sldId id="285" r:id="rId18"/>
    <p:sldId id="269" r:id="rId19"/>
    <p:sldId id="271" r:id="rId20"/>
    <p:sldId id="272" r:id="rId21"/>
    <p:sldId id="273" r:id="rId22"/>
    <p:sldId id="295" r:id="rId23"/>
    <p:sldId id="296" r:id="rId24"/>
    <p:sldId id="294" r:id="rId25"/>
    <p:sldId id="290" r:id="rId26"/>
    <p:sldId id="291" r:id="rId27"/>
    <p:sldId id="292" r:id="rId28"/>
    <p:sldId id="288" r:id="rId29"/>
    <p:sldId id="287" r:id="rId30"/>
    <p:sldId id="275" r:id="rId31"/>
    <p:sldId id="276" r:id="rId32"/>
    <p:sldId id="289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94E"/>
    <a:srgbClr val="006600"/>
    <a:srgbClr val="CC0000"/>
    <a:srgbClr val="CCC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94660"/>
  </p:normalViewPr>
  <p:slideViewPr>
    <p:cSldViewPr>
      <p:cViewPr varScale="1">
        <p:scale>
          <a:sx n="86" d="100"/>
          <a:sy n="86" d="100"/>
        </p:scale>
        <p:origin x="10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400" dirty="0" smtClean="0"/>
              <a:t>Гимназия</a:t>
            </a:r>
            <a:r>
              <a:rPr lang="ru-RU" sz="2400" baseline="0" dirty="0" smtClean="0"/>
              <a:t> №3</a:t>
            </a:r>
            <a:endParaRPr lang="ru-RU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847595637521757"/>
          <c:y val="1.856517472352252E-2"/>
          <c:w val="0.92633724603868961"/>
          <c:h val="0.73233342826708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6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00B-47C1-88DE-577475206D3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0B-47C1-88DE-577475206D3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0B-47C1-88DE-577475206D31}"/>
              </c:ext>
            </c:extLst>
          </c:dPt>
          <c:dPt>
            <c:idx val="3"/>
            <c:invertIfNegative val="0"/>
            <c:bubble3D val="0"/>
            <c:spPr>
              <a:solidFill>
                <a:srgbClr val="0066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00B-47C1-88DE-577475206D3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0B-47C1-88DE-577475206D31}"/>
              </c:ext>
            </c:extLst>
          </c:dPt>
          <c:dPt>
            <c:idx val="5"/>
            <c:invertIfNegative val="0"/>
            <c:bubble3D val="0"/>
            <c:spPr>
              <a:solidFill>
                <a:srgbClr val="CCCC2A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00B-47C1-88DE-577475206D3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0B-47C1-88DE-577475206D31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00B-47C1-88DE-577475206D3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0B-47C1-88DE-577475206D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Информатика</c:v>
                </c:pt>
                <c:pt idx="1">
                  <c:v>Английский язык</c:v>
                </c:pt>
                <c:pt idx="2">
                  <c:v>Обществознание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Геогрфия</c:v>
                </c:pt>
                <c:pt idx="7">
                  <c:v>Литература</c:v>
                </c:pt>
                <c:pt idx="8">
                  <c:v>История</c:v>
                </c:pt>
                <c:pt idx="9">
                  <c:v>Немецкий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42</c:v>
                </c:pt>
                <c:pt idx="1">
                  <c:v>29</c:v>
                </c:pt>
                <c:pt idx="2">
                  <c:v>23</c:v>
                </c:pt>
                <c:pt idx="3">
                  <c:v>23</c:v>
                </c:pt>
                <c:pt idx="4">
                  <c:v>21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5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B-47C1-88DE-577475206D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Информатика</c:v>
                </c:pt>
                <c:pt idx="1">
                  <c:v>Английский язык</c:v>
                </c:pt>
                <c:pt idx="2">
                  <c:v>Обществознание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Геогрфия</c:v>
                </c:pt>
                <c:pt idx="7">
                  <c:v>Литература</c:v>
                </c:pt>
                <c:pt idx="8">
                  <c:v>История</c:v>
                </c:pt>
                <c:pt idx="9">
                  <c:v>Немецкий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B00B-47C1-88DE-577475206D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Информатика</c:v>
                </c:pt>
                <c:pt idx="1">
                  <c:v>Английский язык</c:v>
                </c:pt>
                <c:pt idx="2">
                  <c:v>Обществознание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Геогрфия</c:v>
                </c:pt>
                <c:pt idx="7">
                  <c:v>Литература</c:v>
                </c:pt>
                <c:pt idx="8">
                  <c:v>История</c:v>
                </c:pt>
                <c:pt idx="9">
                  <c:v>Немецкий язык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B00B-47C1-88DE-577475206D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224962112"/>
        <c:axId val="-224961024"/>
      </c:barChart>
      <c:catAx>
        <c:axId val="-2249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24961024"/>
        <c:crosses val="autoZero"/>
        <c:auto val="1"/>
        <c:lblAlgn val="ctr"/>
        <c:lblOffset val="100"/>
        <c:noMultiLvlLbl val="0"/>
      </c:catAx>
      <c:valAx>
        <c:axId val="-22496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249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город Владимир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 Владимир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AB-4947-9B2C-449ADF8E62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AB-4947-9B2C-449ADF8E621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AB-4947-9B2C-449ADF8E621B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AB-4947-9B2C-449ADF8E621B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AB-4947-9B2C-449ADF8E621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AB-4947-9B2C-449ADF8E621B}"/>
              </c:ext>
            </c:extLst>
          </c:dPt>
          <c:dPt>
            <c:idx val="6"/>
            <c:invertIfNegative val="0"/>
            <c:bubble3D val="0"/>
            <c:spPr>
              <a:solidFill>
                <a:srgbClr val="3169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AAB-4947-9B2C-449ADF8E621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AAB-4947-9B2C-449ADF8E621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AAB-4947-9B2C-449ADF8E621B}"/>
              </c:ext>
            </c:extLst>
          </c:dPt>
          <c:cat>
            <c:strRef>
              <c:f>Лист1!$A$2:$A$10</c:f>
              <c:strCache>
                <c:ptCount val="9"/>
                <c:pt idx="0">
                  <c:v>Обществознание </c:v>
                </c:pt>
                <c:pt idx="1">
                  <c:v>Информатика</c:v>
                </c:pt>
                <c:pt idx="2">
                  <c:v>География </c:v>
                </c:pt>
                <c:pt idx="3">
                  <c:v>Биология </c:v>
                </c:pt>
                <c:pt idx="4">
                  <c:v>Английский </c:v>
                </c:pt>
                <c:pt idx="5">
                  <c:v>Химия</c:v>
                </c:pt>
                <c:pt idx="6">
                  <c:v>Физика </c:v>
                </c:pt>
                <c:pt idx="7">
                  <c:v>История 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1974</c:v>
                </c:pt>
                <c:pt idx="1">
                  <c:v>1691</c:v>
                </c:pt>
                <c:pt idx="2">
                  <c:v>1285</c:v>
                </c:pt>
                <c:pt idx="3">
                  <c:v>521</c:v>
                </c:pt>
                <c:pt idx="4">
                  <c:v>417</c:v>
                </c:pt>
                <c:pt idx="5">
                  <c:v>319</c:v>
                </c:pt>
                <c:pt idx="6">
                  <c:v>316</c:v>
                </c:pt>
                <c:pt idx="7">
                  <c:v>113</c:v>
                </c:pt>
                <c:pt idx="8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AAB-4947-9B2C-449ADF8E6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0025536"/>
        <c:axId val="-90016288"/>
      </c:barChart>
      <c:catAx>
        <c:axId val="-900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0016288"/>
        <c:crosses val="autoZero"/>
        <c:auto val="1"/>
        <c:lblAlgn val="ctr"/>
        <c:lblOffset val="100"/>
        <c:noMultiLvlLbl val="0"/>
      </c:catAx>
      <c:valAx>
        <c:axId val="-9001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002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Гимназия №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Обществознание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Химия</c:v>
                </c:pt>
                <c:pt idx="6">
                  <c:v>Литература</c:v>
                </c:pt>
                <c:pt idx="7">
                  <c:v>География</c:v>
                </c:pt>
                <c:pt idx="8">
                  <c:v>Английский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87</c:v>
                </c:pt>
                <c:pt idx="1">
                  <c:v>83</c:v>
                </c:pt>
                <c:pt idx="2">
                  <c:v>83</c:v>
                </c:pt>
                <c:pt idx="3">
                  <c:v>100</c:v>
                </c:pt>
                <c:pt idx="4">
                  <c:v>80</c:v>
                </c:pt>
                <c:pt idx="5">
                  <c:v>95</c:v>
                </c:pt>
                <c:pt idx="6">
                  <c:v>89</c:v>
                </c:pt>
                <c:pt idx="7">
                  <c:v>78</c:v>
                </c:pt>
                <c:pt idx="8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6A-4168-9EF4-5FDE19A532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 Владимир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Обществознание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Химия</c:v>
                </c:pt>
                <c:pt idx="6">
                  <c:v>Литература</c:v>
                </c:pt>
                <c:pt idx="7">
                  <c:v>География</c:v>
                </c:pt>
                <c:pt idx="8">
                  <c:v>Английский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53.8</c:v>
                </c:pt>
                <c:pt idx="1">
                  <c:v>52</c:v>
                </c:pt>
                <c:pt idx="2">
                  <c:v>51</c:v>
                </c:pt>
                <c:pt idx="3">
                  <c:v>71</c:v>
                </c:pt>
                <c:pt idx="4">
                  <c:v>61.4</c:v>
                </c:pt>
                <c:pt idx="5">
                  <c:v>78</c:v>
                </c:pt>
                <c:pt idx="6">
                  <c:v>85</c:v>
                </c:pt>
                <c:pt idx="7">
                  <c:v>58</c:v>
                </c:pt>
                <c:pt idx="8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6A-4168-9EF4-5FDE19A532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0026624"/>
        <c:axId val="-90023360"/>
      </c:barChart>
      <c:catAx>
        <c:axId val="-9002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0023360"/>
        <c:crosses val="autoZero"/>
        <c:auto val="1"/>
        <c:lblAlgn val="ctr"/>
        <c:lblOffset val="100"/>
        <c:noMultiLvlLbl val="0"/>
      </c:catAx>
      <c:valAx>
        <c:axId val="-9002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002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27636823174883"/>
          <c:y val="0.88289093609481983"/>
          <c:w val="0.66872363176825123"/>
          <c:h val="9.2450254065337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28125708713713E-2"/>
          <c:y val="0.10908797793526441"/>
          <c:w val="0.88523830226393574"/>
          <c:h val="0.6692462189937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C21-4355-8479-E8DBDBBFB34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21-4355-8479-E8DBDBBFB3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21-4355-8479-E8DBDBBFB344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C21-4355-8479-E8DBDBBFB344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21-4355-8479-E8DBDBBFB344}"/>
              </c:ext>
            </c:extLst>
          </c:dPt>
          <c:dPt>
            <c:idx val="5"/>
            <c:invertIfNegative val="0"/>
            <c:bubble3D val="0"/>
            <c:spPr>
              <a:solidFill>
                <a:srgbClr val="CCCC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C21-4355-8479-E8DBDBBFB34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21-4355-8479-E8DBDBBFB34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21-4355-8479-E8DBDBBFB34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C21-4355-8479-E8DBDBBFB34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C21-4355-8479-E8DBDBBFB3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</c:v>
                </c:pt>
                <c:pt idx="1">
                  <c:v>Математика (пр)</c:v>
                </c:pt>
                <c:pt idx="2">
                  <c:v>Английский язык</c:v>
                </c:pt>
                <c:pt idx="3">
                  <c:v>Обществознание</c:v>
                </c:pt>
                <c:pt idx="4">
                  <c:v>Информатика</c:v>
                </c:pt>
                <c:pt idx="5">
                  <c:v>Химия</c:v>
                </c:pt>
                <c:pt idx="6">
                  <c:v>Биология</c:v>
                </c:pt>
                <c:pt idx="7">
                  <c:v>Физика</c:v>
                </c:pt>
                <c:pt idx="8">
                  <c:v>История</c:v>
                </c:pt>
                <c:pt idx="9">
                  <c:v>Литература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71</c:v>
                </c:pt>
                <c:pt idx="1">
                  <c:v>36</c:v>
                </c:pt>
                <c:pt idx="2">
                  <c:v>23</c:v>
                </c:pt>
                <c:pt idx="3">
                  <c:v>20</c:v>
                </c:pt>
                <c:pt idx="4">
                  <c:v>20</c:v>
                </c:pt>
                <c:pt idx="5">
                  <c:v>16</c:v>
                </c:pt>
                <c:pt idx="6">
                  <c:v>16</c:v>
                </c:pt>
                <c:pt idx="7">
                  <c:v>15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1-4355-8479-E8DBDBBFB3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224960480"/>
        <c:axId val="-224959392"/>
      </c:barChart>
      <c:catAx>
        <c:axId val="-2249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24959392"/>
        <c:crosses val="autoZero"/>
        <c:auto val="1"/>
        <c:lblAlgn val="ctr"/>
        <c:lblOffset val="100"/>
        <c:noMultiLvlLbl val="0"/>
      </c:catAx>
      <c:valAx>
        <c:axId val="-22495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2496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Гимназия № 3</c:v>
                </c:pt>
                <c:pt idx="1">
                  <c:v>Гимназия № 23</c:v>
                </c:pt>
                <c:pt idx="2">
                  <c:v>Гимназия № 35</c:v>
                </c:pt>
                <c:pt idx="3">
                  <c:v>СОШ № 36</c:v>
                </c:pt>
                <c:pt idx="4">
                  <c:v>СОШ № 39</c:v>
                </c:pt>
                <c:pt idx="5">
                  <c:v>СОШ № 10</c:v>
                </c:pt>
                <c:pt idx="6">
                  <c:v>СОШ № 46</c:v>
                </c:pt>
                <c:pt idx="7">
                  <c:v>ПКЛ</c:v>
                </c:pt>
                <c:pt idx="8">
                  <c:v>СОШ № 25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242</c:v>
                </c:pt>
                <c:pt idx="1">
                  <c:v>117</c:v>
                </c:pt>
                <c:pt idx="2">
                  <c:v>105</c:v>
                </c:pt>
                <c:pt idx="3">
                  <c:v>103</c:v>
                </c:pt>
                <c:pt idx="4">
                  <c:v>91</c:v>
                </c:pt>
                <c:pt idx="5">
                  <c:v>74</c:v>
                </c:pt>
                <c:pt idx="6">
                  <c:v>49</c:v>
                </c:pt>
                <c:pt idx="7">
                  <c:v>41</c:v>
                </c:pt>
                <c:pt idx="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9-49F6-828D-7E20919A7D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-1912850176"/>
        <c:axId val="-1912859968"/>
      </c:barChart>
      <c:catAx>
        <c:axId val="-191285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12859968"/>
        <c:crosses val="autoZero"/>
        <c:auto val="1"/>
        <c:lblAlgn val="ctr"/>
        <c:lblOffset val="100"/>
        <c:noMultiLvlLbl val="0"/>
      </c:catAx>
      <c:valAx>
        <c:axId val="-19128599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1285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EADC1-BAB5-4E12-BC2B-00A28AD0686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</dgm:pt>
    <dgm:pt modelId="{2ACADD33-C2B6-4B82-83BC-5296E6993DF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CCCC2A"/>
          </a:solidFill>
        </a:ln>
      </dgm:spPr>
      <dgm:t>
        <a:bodyPr/>
        <a:lstStyle/>
        <a:p>
          <a:r>
            <a:rPr lang="ru-RU" sz="2000" b="1" dirty="0" smtClean="0">
              <a:latin typeface="Book Antiqua" pitchFamily="18" charset="0"/>
            </a:rPr>
            <a:t>Русский язык</a:t>
          </a:r>
          <a:endParaRPr lang="ru-RU" sz="2000" b="1" dirty="0">
            <a:latin typeface="Book Antiqua" pitchFamily="18" charset="0"/>
          </a:endParaRPr>
        </a:p>
      </dgm:t>
    </dgm:pt>
    <dgm:pt modelId="{01FB64E9-B17B-42D1-B30B-3207A5CA3180}" type="parTrans" cxnId="{77CAF775-134F-465E-BF57-775CBE82EE7C}">
      <dgm:prSet/>
      <dgm:spPr/>
      <dgm:t>
        <a:bodyPr/>
        <a:lstStyle/>
        <a:p>
          <a:endParaRPr lang="ru-RU"/>
        </a:p>
      </dgm:t>
    </dgm:pt>
    <dgm:pt modelId="{14B0CCBF-5381-4A0D-BDA3-9A4E0826B64A}" type="sibTrans" cxnId="{77CAF775-134F-465E-BF57-775CBE82EE7C}">
      <dgm:prSet/>
      <dgm:spPr/>
      <dgm:t>
        <a:bodyPr/>
        <a:lstStyle/>
        <a:p>
          <a:endParaRPr lang="ru-RU"/>
        </a:p>
      </dgm:t>
    </dgm:pt>
    <dgm:pt modelId="{96238EAB-4A8E-4D0B-9970-AAFF2D1D27F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CCCC2A"/>
          </a:solidFill>
        </a:ln>
      </dgm:spPr>
      <dgm:t>
        <a:bodyPr/>
        <a:lstStyle/>
        <a:p>
          <a:r>
            <a:rPr lang="ru-RU" sz="1800" b="1" dirty="0" smtClean="0">
              <a:latin typeface="Book Antiqua" pitchFamily="18" charset="0"/>
            </a:rPr>
            <a:t>Химия</a:t>
          </a:r>
          <a:endParaRPr lang="ru-RU" sz="1800" b="1" dirty="0">
            <a:latin typeface="Book Antiqua" pitchFamily="18" charset="0"/>
          </a:endParaRPr>
        </a:p>
      </dgm:t>
    </dgm:pt>
    <dgm:pt modelId="{9FD29EEC-AC7E-4D7D-BCF0-DEFC08265246}" type="sibTrans" cxnId="{D33D0BF8-AC26-4B08-8442-362434187B76}">
      <dgm:prSet/>
      <dgm:spPr/>
      <dgm:t>
        <a:bodyPr/>
        <a:lstStyle/>
        <a:p>
          <a:endParaRPr lang="ru-RU"/>
        </a:p>
      </dgm:t>
    </dgm:pt>
    <dgm:pt modelId="{A5D4F760-29DE-49EF-9F80-FC7E13F8BC41}" type="parTrans" cxnId="{D33D0BF8-AC26-4B08-8442-362434187B76}">
      <dgm:prSet/>
      <dgm:spPr/>
      <dgm:t>
        <a:bodyPr/>
        <a:lstStyle/>
        <a:p>
          <a:endParaRPr lang="ru-RU"/>
        </a:p>
      </dgm:t>
    </dgm:pt>
    <dgm:pt modelId="{BE8DB5EE-DB03-43AB-A18F-C3C02FE552F3}" type="pres">
      <dgm:prSet presAssocID="{1F4EADC1-BAB5-4E12-BC2B-00A28AD0686E}" presName="cycle" presStyleCnt="0">
        <dgm:presLayoutVars>
          <dgm:dir/>
          <dgm:resizeHandles val="exact"/>
        </dgm:presLayoutVars>
      </dgm:prSet>
      <dgm:spPr/>
    </dgm:pt>
    <dgm:pt modelId="{900DD604-D3EB-42C7-B691-047572F527BC}" type="pres">
      <dgm:prSet presAssocID="{2ACADD33-C2B6-4B82-83BC-5296E6993DF2}" presName="node" presStyleLbl="node1" presStyleIdx="0" presStyleCnt="2" custScaleX="84814" custScaleY="70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BA913-2D7C-4F47-A438-C8372EC220AA}" type="pres">
      <dgm:prSet presAssocID="{2ACADD33-C2B6-4B82-83BC-5296E6993DF2}" presName="spNode" presStyleCnt="0"/>
      <dgm:spPr/>
    </dgm:pt>
    <dgm:pt modelId="{F4FB46FB-E4A1-4F5F-AD95-457C3C41DE5C}" type="pres">
      <dgm:prSet presAssocID="{14B0CCBF-5381-4A0D-BDA3-9A4E0826B64A}" presName="sibTrans" presStyleLbl="sibTrans1D1" presStyleIdx="0" presStyleCnt="2"/>
      <dgm:spPr/>
      <dgm:t>
        <a:bodyPr/>
        <a:lstStyle/>
        <a:p>
          <a:endParaRPr lang="ru-RU"/>
        </a:p>
      </dgm:t>
    </dgm:pt>
    <dgm:pt modelId="{3571733D-558A-4F65-A2BC-32EDDB224E72}" type="pres">
      <dgm:prSet presAssocID="{96238EAB-4A8E-4D0B-9970-AAFF2D1D27F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ECE37-E0D7-4488-9A06-E7B677844255}" type="pres">
      <dgm:prSet presAssocID="{96238EAB-4A8E-4D0B-9970-AAFF2D1D27FF}" presName="spNode" presStyleCnt="0"/>
      <dgm:spPr/>
    </dgm:pt>
    <dgm:pt modelId="{AE0204B1-359F-4110-B92E-8364C30311F8}" type="pres">
      <dgm:prSet presAssocID="{9FD29EEC-AC7E-4D7D-BCF0-DEFC08265246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740B2265-A526-4836-821D-881026F6BC04}" type="presOf" srcId="{14B0CCBF-5381-4A0D-BDA3-9A4E0826B64A}" destId="{F4FB46FB-E4A1-4F5F-AD95-457C3C41DE5C}" srcOrd="0" destOrd="0" presId="urn:microsoft.com/office/officeart/2005/8/layout/cycle6"/>
    <dgm:cxn modelId="{284771D3-2E97-4B4C-B529-479A58CC808D}" type="presOf" srcId="{2ACADD33-C2B6-4B82-83BC-5296E6993DF2}" destId="{900DD604-D3EB-42C7-B691-047572F527BC}" srcOrd="0" destOrd="0" presId="urn:microsoft.com/office/officeart/2005/8/layout/cycle6"/>
    <dgm:cxn modelId="{77CAF775-134F-465E-BF57-775CBE82EE7C}" srcId="{1F4EADC1-BAB5-4E12-BC2B-00A28AD0686E}" destId="{2ACADD33-C2B6-4B82-83BC-5296E6993DF2}" srcOrd="0" destOrd="0" parTransId="{01FB64E9-B17B-42D1-B30B-3207A5CA3180}" sibTransId="{14B0CCBF-5381-4A0D-BDA3-9A4E0826B64A}"/>
    <dgm:cxn modelId="{D33D0BF8-AC26-4B08-8442-362434187B76}" srcId="{1F4EADC1-BAB5-4E12-BC2B-00A28AD0686E}" destId="{96238EAB-4A8E-4D0B-9970-AAFF2D1D27FF}" srcOrd="1" destOrd="0" parTransId="{A5D4F760-29DE-49EF-9F80-FC7E13F8BC41}" sibTransId="{9FD29EEC-AC7E-4D7D-BCF0-DEFC08265246}"/>
    <dgm:cxn modelId="{13388F3B-1FFC-4271-BA56-C3E1606000C0}" type="presOf" srcId="{96238EAB-4A8E-4D0B-9970-AAFF2D1D27FF}" destId="{3571733D-558A-4F65-A2BC-32EDDB224E72}" srcOrd="0" destOrd="0" presId="urn:microsoft.com/office/officeart/2005/8/layout/cycle6"/>
    <dgm:cxn modelId="{B3016C02-166D-43B3-88FF-56424D55267A}" type="presOf" srcId="{9FD29EEC-AC7E-4D7D-BCF0-DEFC08265246}" destId="{AE0204B1-359F-4110-B92E-8364C30311F8}" srcOrd="0" destOrd="0" presId="urn:microsoft.com/office/officeart/2005/8/layout/cycle6"/>
    <dgm:cxn modelId="{65F31B26-F565-4A40-88DB-37E6016D1119}" type="presOf" srcId="{1F4EADC1-BAB5-4E12-BC2B-00A28AD0686E}" destId="{BE8DB5EE-DB03-43AB-A18F-C3C02FE552F3}" srcOrd="0" destOrd="0" presId="urn:microsoft.com/office/officeart/2005/8/layout/cycle6"/>
    <dgm:cxn modelId="{FA59592A-5B82-4E1B-A3F8-C9A61ECC38E7}" type="presParOf" srcId="{BE8DB5EE-DB03-43AB-A18F-C3C02FE552F3}" destId="{900DD604-D3EB-42C7-B691-047572F527BC}" srcOrd="0" destOrd="0" presId="urn:microsoft.com/office/officeart/2005/8/layout/cycle6"/>
    <dgm:cxn modelId="{F9D7A5D9-4F3D-4437-9A22-1F531B329FDD}" type="presParOf" srcId="{BE8DB5EE-DB03-43AB-A18F-C3C02FE552F3}" destId="{1C8BA913-2D7C-4F47-A438-C8372EC220AA}" srcOrd="1" destOrd="0" presId="urn:microsoft.com/office/officeart/2005/8/layout/cycle6"/>
    <dgm:cxn modelId="{7D0EE344-5F6D-4AEC-829D-E6F342C7A7A6}" type="presParOf" srcId="{BE8DB5EE-DB03-43AB-A18F-C3C02FE552F3}" destId="{F4FB46FB-E4A1-4F5F-AD95-457C3C41DE5C}" srcOrd="2" destOrd="0" presId="urn:microsoft.com/office/officeart/2005/8/layout/cycle6"/>
    <dgm:cxn modelId="{267D572B-919B-4011-9FEA-A64B2A54EC99}" type="presParOf" srcId="{BE8DB5EE-DB03-43AB-A18F-C3C02FE552F3}" destId="{3571733D-558A-4F65-A2BC-32EDDB224E72}" srcOrd="3" destOrd="0" presId="urn:microsoft.com/office/officeart/2005/8/layout/cycle6"/>
    <dgm:cxn modelId="{F45ABE0E-CE06-4C9B-ACD3-89573E287426}" type="presParOf" srcId="{BE8DB5EE-DB03-43AB-A18F-C3C02FE552F3}" destId="{13DECE37-E0D7-4488-9A06-E7B677844255}" srcOrd="4" destOrd="0" presId="urn:microsoft.com/office/officeart/2005/8/layout/cycle6"/>
    <dgm:cxn modelId="{ED660EEE-7A51-47CD-B61F-6B3269D71E64}" type="presParOf" srcId="{BE8DB5EE-DB03-43AB-A18F-C3C02FE552F3}" destId="{AE0204B1-359F-4110-B92E-8364C30311F8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2F043-6FC7-401C-A63A-FCEBC26A11A6}" type="doc">
      <dgm:prSet loTypeId="urn:microsoft.com/office/officeart/2005/8/layout/defaul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131F04E-7365-4F70-A53E-06CAAAB17D69}">
      <dgm:prSet phldrT="[Текст]"/>
      <dgm:spPr>
        <a:ln>
          <a:solidFill>
            <a:srgbClr val="CCCC2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latin typeface="Book Antiqua" pitchFamily="18" charset="0"/>
            </a:rPr>
            <a:t>Современная школа</a:t>
          </a:r>
          <a:endParaRPr lang="ru-RU" dirty="0">
            <a:latin typeface="Book Antiqua" pitchFamily="18" charset="0"/>
          </a:endParaRPr>
        </a:p>
      </dgm:t>
    </dgm:pt>
    <dgm:pt modelId="{F2F7FCC0-6579-4A81-9DA6-753627301716}" type="parTrans" cxnId="{7C581587-C677-48C2-A10F-8CBE60FFE419}">
      <dgm:prSet/>
      <dgm:spPr/>
      <dgm:t>
        <a:bodyPr/>
        <a:lstStyle/>
        <a:p>
          <a:endParaRPr lang="ru-RU"/>
        </a:p>
      </dgm:t>
    </dgm:pt>
    <dgm:pt modelId="{2E9884EF-04DB-4366-9358-ADE6D6C1C03A}" type="sibTrans" cxnId="{7C581587-C677-48C2-A10F-8CBE60FFE419}">
      <dgm:prSet/>
      <dgm:spPr/>
      <dgm:t>
        <a:bodyPr/>
        <a:lstStyle/>
        <a:p>
          <a:endParaRPr lang="ru-RU"/>
        </a:p>
      </dgm:t>
    </dgm:pt>
    <dgm:pt modelId="{C608F03A-433E-4A2B-8C71-36161813BBEA}">
      <dgm:prSet phldrT="[Текст]"/>
      <dgm:spPr>
        <a:ln>
          <a:solidFill>
            <a:srgbClr val="CCCC2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latin typeface="Book Antiqua" pitchFamily="18" charset="0"/>
            </a:rPr>
            <a:t>Успех каждого ребёнка</a:t>
          </a:r>
          <a:endParaRPr lang="ru-RU" dirty="0">
            <a:latin typeface="Book Antiqua" pitchFamily="18" charset="0"/>
          </a:endParaRPr>
        </a:p>
      </dgm:t>
    </dgm:pt>
    <dgm:pt modelId="{9AEBD103-37D3-4AFB-8A72-BAD9334E84B6}" type="parTrans" cxnId="{6328A4C7-BFB5-41CA-8F6B-37D68C17FEAE}">
      <dgm:prSet/>
      <dgm:spPr/>
      <dgm:t>
        <a:bodyPr/>
        <a:lstStyle/>
        <a:p>
          <a:endParaRPr lang="ru-RU"/>
        </a:p>
      </dgm:t>
    </dgm:pt>
    <dgm:pt modelId="{BB50AA3B-FBE5-4544-AD26-4441E209D145}" type="sibTrans" cxnId="{6328A4C7-BFB5-41CA-8F6B-37D68C17FEAE}">
      <dgm:prSet/>
      <dgm:spPr/>
      <dgm:t>
        <a:bodyPr/>
        <a:lstStyle/>
        <a:p>
          <a:endParaRPr lang="ru-RU"/>
        </a:p>
      </dgm:t>
    </dgm:pt>
    <dgm:pt modelId="{A40FA12F-FCBC-4A5C-8B48-2B9BDB780366}">
      <dgm:prSet phldrT="[Текст]"/>
      <dgm:spPr>
        <a:ln>
          <a:solidFill>
            <a:srgbClr val="CCCC2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latin typeface="Book Antiqua" pitchFamily="18" charset="0"/>
            </a:rPr>
            <a:t>Молодые профессионалы</a:t>
          </a:r>
          <a:endParaRPr lang="ru-RU" dirty="0">
            <a:latin typeface="Book Antiqua" pitchFamily="18" charset="0"/>
          </a:endParaRPr>
        </a:p>
      </dgm:t>
    </dgm:pt>
    <dgm:pt modelId="{80C1223D-052C-4910-BEE7-04E5FD6EDE71}" type="parTrans" cxnId="{741224B0-55E1-4F94-AF88-CFAAECA673CA}">
      <dgm:prSet/>
      <dgm:spPr/>
      <dgm:t>
        <a:bodyPr/>
        <a:lstStyle/>
        <a:p>
          <a:endParaRPr lang="ru-RU"/>
        </a:p>
      </dgm:t>
    </dgm:pt>
    <dgm:pt modelId="{DED896FB-21A3-4517-9636-0BB3BCC77F3C}" type="sibTrans" cxnId="{741224B0-55E1-4F94-AF88-CFAAECA673CA}">
      <dgm:prSet/>
      <dgm:spPr/>
      <dgm:t>
        <a:bodyPr/>
        <a:lstStyle/>
        <a:p>
          <a:endParaRPr lang="ru-RU"/>
        </a:p>
      </dgm:t>
    </dgm:pt>
    <dgm:pt modelId="{F62D09AC-697A-4DD5-AF1A-F6EE37C48F98}">
      <dgm:prSet phldrT="[Текст]"/>
      <dgm:spPr>
        <a:ln>
          <a:solidFill>
            <a:srgbClr val="CCCC2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latin typeface="Book Antiqua" pitchFamily="18" charset="0"/>
            </a:rPr>
            <a:t>Цифровая образовательная среда</a:t>
          </a:r>
          <a:endParaRPr lang="ru-RU" dirty="0">
            <a:latin typeface="Book Antiqua" pitchFamily="18" charset="0"/>
          </a:endParaRPr>
        </a:p>
      </dgm:t>
    </dgm:pt>
    <dgm:pt modelId="{431EA151-242D-4784-B1B3-7899DA838FC3}" type="parTrans" cxnId="{9BBD9C80-6215-4DFA-A079-231238A9FA69}">
      <dgm:prSet/>
      <dgm:spPr/>
      <dgm:t>
        <a:bodyPr/>
        <a:lstStyle/>
        <a:p>
          <a:endParaRPr lang="ru-RU"/>
        </a:p>
      </dgm:t>
    </dgm:pt>
    <dgm:pt modelId="{DD8DE3C4-017C-4B4B-B55E-0314345A3CFE}" type="sibTrans" cxnId="{9BBD9C80-6215-4DFA-A079-231238A9FA69}">
      <dgm:prSet/>
      <dgm:spPr/>
      <dgm:t>
        <a:bodyPr/>
        <a:lstStyle/>
        <a:p>
          <a:endParaRPr lang="ru-RU"/>
        </a:p>
      </dgm:t>
    </dgm:pt>
    <dgm:pt modelId="{220A0BC9-49EF-47A0-BBC1-402F48ADFF5B}">
      <dgm:prSet phldrT="[Текст]"/>
      <dgm:spPr>
        <a:ln>
          <a:solidFill>
            <a:srgbClr val="CCCC2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latin typeface="Book Antiqua" pitchFamily="18" charset="0"/>
            </a:rPr>
            <a:t>Социальная активность</a:t>
          </a:r>
          <a:endParaRPr lang="ru-RU" dirty="0">
            <a:latin typeface="Book Antiqua" pitchFamily="18" charset="0"/>
          </a:endParaRPr>
        </a:p>
      </dgm:t>
    </dgm:pt>
    <dgm:pt modelId="{D14B1F7C-6F50-4E6E-8DF6-08049849A68B}" type="parTrans" cxnId="{BEECB98D-3B17-420D-91EC-579D14511560}">
      <dgm:prSet/>
      <dgm:spPr/>
      <dgm:t>
        <a:bodyPr/>
        <a:lstStyle/>
        <a:p>
          <a:endParaRPr lang="ru-RU"/>
        </a:p>
      </dgm:t>
    </dgm:pt>
    <dgm:pt modelId="{9E362A81-CB27-4800-8BB7-A977AE1A0D0D}" type="sibTrans" cxnId="{BEECB98D-3B17-420D-91EC-579D14511560}">
      <dgm:prSet/>
      <dgm:spPr/>
      <dgm:t>
        <a:bodyPr/>
        <a:lstStyle/>
        <a:p>
          <a:endParaRPr lang="ru-RU"/>
        </a:p>
      </dgm:t>
    </dgm:pt>
    <dgm:pt modelId="{3900FB1A-840C-4BC4-9ABE-9590D8BE7EC1}">
      <dgm:prSet phldrT="[Текст]"/>
      <dgm:spPr>
        <a:ln>
          <a:solidFill>
            <a:srgbClr val="CCCC2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latin typeface="Book Antiqua" pitchFamily="18" charset="0"/>
            </a:rPr>
            <a:t>Современные родители</a:t>
          </a:r>
          <a:endParaRPr lang="ru-RU" dirty="0">
            <a:latin typeface="Book Antiqua" pitchFamily="18" charset="0"/>
          </a:endParaRPr>
        </a:p>
      </dgm:t>
    </dgm:pt>
    <dgm:pt modelId="{20DDD41D-9580-4DF9-AC06-AF2B1532C39D}" type="parTrans" cxnId="{DEA6124E-A522-4B3A-BD1D-E766AD6EF007}">
      <dgm:prSet/>
      <dgm:spPr/>
      <dgm:t>
        <a:bodyPr/>
        <a:lstStyle/>
        <a:p>
          <a:endParaRPr lang="ru-RU"/>
        </a:p>
      </dgm:t>
    </dgm:pt>
    <dgm:pt modelId="{89B982B9-1155-4DB9-A3D0-7AE2C6CEADEA}" type="sibTrans" cxnId="{DEA6124E-A522-4B3A-BD1D-E766AD6EF007}">
      <dgm:prSet/>
      <dgm:spPr/>
      <dgm:t>
        <a:bodyPr/>
        <a:lstStyle/>
        <a:p>
          <a:endParaRPr lang="ru-RU"/>
        </a:p>
      </dgm:t>
    </dgm:pt>
    <dgm:pt modelId="{72C605E4-1313-4D27-8CF1-7BEC2BC473B4}">
      <dgm:prSet phldrT="[Текст]"/>
      <dgm:spPr>
        <a:ln>
          <a:solidFill>
            <a:srgbClr val="CCCC2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latin typeface="Book Antiqua" pitchFamily="18" charset="0"/>
            </a:rPr>
            <a:t>Учитель будущего</a:t>
          </a:r>
          <a:endParaRPr lang="ru-RU" dirty="0">
            <a:latin typeface="Book Antiqua" pitchFamily="18" charset="0"/>
          </a:endParaRPr>
        </a:p>
      </dgm:t>
    </dgm:pt>
    <dgm:pt modelId="{6CA7E18D-C7FA-418C-A0EA-3DCD8A15A10C}" type="parTrans" cxnId="{DB221694-9CC3-40B4-8515-6FA2D06324E4}">
      <dgm:prSet/>
      <dgm:spPr/>
      <dgm:t>
        <a:bodyPr/>
        <a:lstStyle/>
        <a:p>
          <a:endParaRPr lang="ru-RU"/>
        </a:p>
      </dgm:t>
    </dgm:pt>
    <dgm:pt modelId="{741133FB-870E-42D7-AE68-AF3D1945FB1A}" type="sibTrans" cxnId="{DB221694-9CC3-40B4-8515-6FA2D06324E4}">
      <dgm:prSet/>
      <dgm:spPr/>
      <dgm:t>
        <a:bodyPr/>
        <a:lstStyle/>
        <a:p>
          <a:endParaRPr lang="ru-RU"/>
        </a:p>
      </dgm:t>
    </dgm:pt>
    <dgm:pt modelId="{16D275D8-44F2-4234-8E26-29E69C516C24}">
      <dgm:prSet phldrT="[Текст]"/>
      <dgm:spPr>
        <a:ln>
          <a:solidFill>
            <a:srgbClr val="CCCC2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latin typeface="Book Antiqua" pitchFamily="18" charset="0"/>
            </a:rPr>
            <a:t>Патриотическое воспитание</a:t>
          </a:r>
          <a:endParaRPr lang="ru-RU" dirty="0">
            <a:latin typeface="Book Antiqua" pitchFamily="18" charset="0"/>
          </a:endParaRPr>
        </a:p>
      </dgm:t>
    </dgm:pt>
    <dgm:pt modelId="{26E89BBD-D9E4-4FE9-8A83-EA2AE58A8085}" type="parTrans" cxnId="{48B37146-A717-48F8-887B-D71332E6E88D}">
      <dgm:prSet/>
      <dgm:spPr/>
      <dgm:t>
        <a:bodyPr/>
        <a:lstStyle/>
        <a:p>
          <a:endParaRPr lang="ru-RU"/>
        </a:p>
      </dgm:t>
    </dgm:pt>
    <dgm:pt modelId="{AF7284F4-A59B-4ED3-87A5-2429D2DF2BCD}" type="sibTrans" cxnId="{48B37146-A717-48F8-887B-D71332E6E88D}">
      <dgm:prSet/>
      <dgm:spPr/>
      <dgm:t>
        <a:bodyPr/>
        <a:lstStyle/>
        <a:p>
          <a:endParaRPr lang="ru-RU"/>
        </a:p>
      </dgm:t>
    </dgm:pt>
    <dgm:pt modelId="{D3EBE049-4C65-4BB1-BF64-10E944E5C79B}">
      <dgm:prSet phldrT="[Текст]"/>
      <dgm:spPr>
        <a:ln>
          <a:solidFill>
            <a:srgbClr val="CCCC2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latin typeface="Book Antiqua" pitchFamily="18" charset="0"/>
            </a:rPr>
            <a:t>Социальные лифты для каждого</a:t>
          </a:r>
          <a:endParaRPr lang="ru-RU" dirty="0">
            <a:latin typeface="Book Antiqua" pitchFamily="18" charset="0"/>
          </a:endParaRPr>
        </a:p>
      </dgm:t>
    </dgm:pt>
    <dgm:pt modelId="{791952A1-7786-42D3-8D03-CC0C35861A04}" type="parTrans" cxnId="{CA229518-08CA-4727-A0BA-E6F496A334EE}">
      <dgm:prSet/>
      <dgm:spPr/>
    </dgm:pt>
    <dgm:pt modelId="{B65B52B3-7BD6-4D1E-96B9-9D0A7EB98201}" type="sibTrans" cxnId="{CA229518-08CA-4727-A0BA-E6F496A334EE}">
      <dgm:prSet/>
      <dgm:spPr/>
    </dgm:pt>
    <dgm:pt modelId="{B5BFBA92-77C3-4AF0-9F00-6D6357CCA5AB}" type="pres">
      <dgm:prSet presAssocID="{BC02F043-6FC7-401C-A63A-FCEBC26A11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0F1604-B4C7-4110-BE32-FAA6CFF48C22}" type="pres">
      <dgm:prSet presAssocID="{1131F04E-7365-4F70-A53E-06CAAAB17D6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8E4C1-8B49-4DD8-8B39-3FB4F27424AF}" type="pres">
      <dgm:prSet presAssocID="{2E9884EF-04DB-4366-9358-ADE6D6C1C03A}" presName="sibTrans" presStyleCnt="0"/>
      <dgm:spPr/>
    </dgm:pt>
    <dgm:pt modelId="{1068A101-2245-4C75-A7A5-503856664895}" type="pres">
      <dgm:prSet presAssocID="{C608F03A-433E-4A2B-8C71-36161813BBE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FE26A-71C1-4C95-B6BF-783459894F1A}" type="pres">
      <dgm:prSet presAssocID="{BB50AA3B-FBE5-4544-AD26-4441E209D145}" presName="sibTrans" presStyleCnt="0"/>
      <dgm:spPr/>
    </dgm:pt>
    <dgm:pt modelId="{A568C988-41DF-476A-942F-CA0F4542AE3A}" type="pres">
      <dgm:prSet presAssocID="{A40FA12F-FCBC-4A5C-8B48-2B9BDB78036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FCC48-814E-4879-93A5-CD8B8F44976A}" type="pres">
      <dgm:prSet presAssocID="{DED896FB-21A3-4517-9636-0BB3BCC77F3C}" presName="sibTrans" presStyleCnt="0"/>
      <dgm:spPr/>
    </dgm:pt>
    <dgm:pt modelId="{8DC0C276-76F2-403B-819F-269259716F86}" type="pres">
      <dgm:prSet presAssocID="{F62D09AC-697A-4DD5-AF1A-F6EE37C48F9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6C5B1-ABCF-484B-9722-C99F59CC1628}" type="pres">
      <dgm:prSet presAssocID="{DD8DE3C4-017C-4B4B-B55E-0314345A3CFE}" presName="sibTrans" presStyleCnt="0"/>
      <dgm:spPr/>
    </dgm:pt>
    <dgm:pt modelId="{AA0F28F3-3884-45E1-B88B-3C28F646BD11}" type="pres">
      <dgm:prSet presAssocID="{220A0BC9-49EF-47A0-BBC1-402F48ADFF5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D70F-D843-4D8B-AD2C-57E3C46AC3A0}" type="pres">
      <dgm:prSet presAssocID="{9E362A81-CB27-4800-8BB7-A977AE1A0D0D}" presName="sibTrans" presStyleCnt="0"/>
      <dgm:spPr/>
    </dgm:pt>
    <dgm:pt modelId="{427483F3-E1B2-4677-9311-0032DB7C8B21}" type="pres">
      <dgm:prSet presAssocID="{3900FB1A-840C-4BC4-9ABE-9590D8BE7EC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D9D73-8E3F-4B48-B640-DD7BD6B03528}" type="pres">
      <dgm:prSet presAssocID="{89B982B9-1155-4DB9-A3D0-7AE2C6CEADEA}" presName="sibTrans" presStyleCnt="0"/>
      <dgm:spPr/>
    </dgm:pt>
    <dgm:pt modelId="{B77A9CC5-89B1-4B90-B445-BFFBADDA5497}" type="pres">
      <dgm:prSet presAssocID="{72C605E4-1313-4D27-8CF1-7BEC2BC473B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F6D52-3730-477C-A329-E9EA4C8DDCC6}" type="pres">
      <dgm:prSet presAssocID="{741133FB-870E-42D7-AE68-AF3D1945FB1A}" presName="sibTrans" presStyleCnt="0"/>
      <dgm:spPr/>
    </dgm:pt>
    <dgm:pt modelId="{CBB0AB2A-CF24-41E5-A0DE-4D2BA4A6E05F}" type="pres">
      <dgm:prSet presAssocID="{16D275D8-44F2-4234-8E26-29E69C516C2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B67BC-7B3C-46F5-92CF-3F7E4E87C1A8}" type="pres">
      <dgm:prSet presAssocID="{AF7284F4-A59B-4ED3-87A5-2429D2DF2BCD}" presName="sibTrans" presStyleCnt="0"/>
      <dgm:spPr/>
    </dgm:pt>
    <dgm:pt modelId="{6123243C-1A60-4121-A6CE-95A68116CDA5}" type="pres">
      <dgm:prSet presAssocID="{D3EBE049-4C65-4BB1-BF64-10E944E5C79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EA1D7-82DE-49BF-9ED1-4523B3F20135}" type="presOf" srcId="{F62D09AC-697A-4DD5-AF1A-F6EE37C48F98}" destId="{8DC0C276-76F2-403B-819F-269259716F86}" srcOrd="0" destOrd="0" presId="urn:microsoft.com/office/officeart/2005/8/layout/default"/>
    <dgm:cxn modelId="{741224B0-55E1-4F94-AF88-CFAAECA673CA}" srcId="{BC02F043-6FC7-401C-A63A-FCEBC26A11A6}" destId="{A40FA12F-FCBC-4A5C-8B48-2B9BDB780366}" srcOrd="2" destOrd="0" parTransId="{80C1223D-052C-4910-BEE7-04E5FD6EDE71}" sibTransId="{DED896FB-21A3-4517-9636-0BB3BCC77F3C}"/>
    <dgm:cxn modelId="{6328A4C7-BFB5-41CA-8F6B-37D68C17FEAE}" srcId="{BC02F043-6FC7-401C-A63A-FCEBC26A11A6}" destId="{C608F03A-433E-4A2B-8C71-36161813BBEA}" srcOrd="1" destOrd="0" parTransId="{9AEBD103-37D3-4AFB-8A72-BAD9334E84B6}" sibTransId="{BB50AA3B-FBE5-4544-AD26-4441E209D145}"/>
    <dgm:cxn modelId="{7FBD262A-E0D9-498D-A198-B0E381B2F4B5}" type="presOf" srcId="{1131F04E-7365-4F70-A53E-06CAAAB17D69}" destId="{640F1604-B4C7-4110-BE32-FAA6CFF48C22}" srcOrd="0" destOrd="0" presId="urn:microsoft.com/office/officeart/2005/8/layout/default"/>
    <dgm:cxn modelId="{48B37146-A717-48F8-887B-D71332E6E88D}" srcId="{BC02F043-6FC7-401C-A63A-FCEBC26A11A6}" destId="{16D275D8-44F2-4234-8E26-29E69C516C24}" srcOrd="7" destOrd="0" parTransId="{26E89BBD-D9E4-4FE9-8A83-EA2AE58A8085}" sibTransId="{AF7284F4-A59B-4ED3-87A5-2429D2DF2BCD}"/>
    <dgm:cxn modelId="{40CB1077-A987-43D0-9BCC-2356B378F33F}" type="presOf" srcId="{C608F03A-433E-4A2B-8C71-36161813BBEA}" destId="{1068A101-2245-4C75-A7A5-503856664895}" srcOrd="0" destOrd="0" presId="urn:microsoft.com/office/officeart/2005/8/layout/default"/>
    <dgm:cxn modelId="{BEECB98D-3B17-420D-91EC-579D14511560}" srcId="{BC02F043-6FC7-401C-A63A-FCEBC26A11A6}" destId="{220A0BC9-49EF-47A0-BBC1-402F48ADFF5B}" srcOrd="4" destOrd="0" parTransId="{D14B1F7C-6F50-4E6E-8DF6-08049849A68B}" sibTransId="{9E362A81-CB27-4800-8BB7-A977AE1A0D0D}"/>
    <dgm:cxn modelId="{DEA6124E-A522-4B3A-BD1D-E766AD6EF007}" srcId="{BC02F043-6FC7-401C-A63A-FCEBC26A11A6}" destId="{3900FB1A-840C-4BC4-9ABE-9590D8BE7EC1}" srcOrd="5" destOrd="0" parTransId="{20DDD41D-9580-4DF9-AC06-AF2B1532C39D}" sibTransId="{89B982B9-1155-4DB9-A3D0-7AE2C6CEADEA}"/>
    <dgm:cxn modelId="{2C17F2CA-3AAE-4C9F-B5D6-62C5E5FD1535}" type="presOf" srcId="{16D275D8-44F2-4234-8E26-29E69C516C24}" destId="{CBB0AB2A-CF24-41E5-A0DE-4D2BA4A6E05F}" srcOrd="0" destOrd="0" presId="urn:microsoft.com/office/officeart/2005/8/layout/default"/>
    <dgm:cxn modelId="{CA229518-08CA-4727-A0BA-E6F496A334EE}" srcId="{BC02F043-6FC7-401C-A63A-FCEBC26A11A6}" destId="{D3EBE049-4C65-4BB1-BF64-10E944E5C79B}" srcOrd="8" destOrd="0" parTransId="{791952A1-7786-42D3-8D03-CC0C35861A04}" sibTransId="{B65B52B3-7BD6-4D1E-96B9-9D0A7EB98201}"/>
    <dgm:cxn modelId="{549C2566-C50A-47AB-B82D-C8363F6F54B9}" type="presOf" srcId="{D3EBE049-4C65-4BB1-BF64-10E944E5C79B}" destId="{6123243C-1A60-4121-A6CE-95A68116CDA5}" srcOrd="0" destOrd="0" presId="urn:microsoft.com/office/officeart/2005/8/layout/default"/>
    <dgm:cxn modelId="{6C588DF8-C49F-4A02-810D-CB2DCA32D0B4}" type="presOf" srcId="{BC02F043-6FC7-401C-A63A-FCEBC26A11A6}" destId="{B5BFBA92-77C3-4AF0-9F00-6D6357CCA5AB}" srcOrd="0" destOrd="0" presId="urn:microsoft.com/office/officeart/2005/8/layout/default"/>
    <dgm:cxn modelId="{DB221694-9CC3-40B4-8515-6FA2D06324E4}" srcId="{BC02F043-6FC7-401C-A63A-FCEBC26A11A6}" destId="{72C605E4-1313-4D27-8CF1-7BEC2BC473B4}" srcOrd="6" destOrd="0" parTransId="{6CA7E18D-C7FA-418C-A0EA-3DCD8A15A10C}" sibTransId="{741133FB-870E-42D7-AE68-AF3D1945FB1A}"/>
    <dgm:cxn modelId="{8BF126CA-59AB-4528-971A-4ECFC00548C2}" type="presOf" srcId="{72C605E4-1313-4D27-8CF1-7BEC2BC473B4}" destId="{B77A9CC5-89B1-4B90-B445-BFFBADDA5497}" srcOrd="0" destOrd="0" presId="urn:microsoft.com/office/officeart/2005/8/layout/default"/>
    <dgm:cxn modelId="{9BBD9C80-6215-4DFA-A079-231238A9FA69}" srcId="{BC02F043-6FC7-401C-A63A-FCEBC26A11A6}" destId="{F62D09AC-697A-4DD5-AF1A-F6EE37C48F98}" srcOrd="3" destOrd="0" parTransId="{431EA151-242D-4784-B1B3-7899DA838FC3}" sibTransId="{DD8DE3C4-017C-4B4B-B55E-0314345A3CFE}"/>
    <dgm:cxn modelId="{1A5745A9-6AA6-4574-97B0-2F311D4A4A81}" type="presOf" srcId="{220A0BC9-49EF-47A0-BBC1-402F48ADFF5B}" destId="{AA0F28F3-3884-45E1-B88B-3C28F646BD11}" srcOrd="0" destOrd="0" presId="urn:microsoft.com/office/officeart/2005/8/layout/default"/>
    <dgm:cxn modelId="{52FFBE79-36B3-4142-AF59-6F777685BCEC}" type="presOf" srcId="{3900FB1A-840C-4BC4-9ABE-9590D8BE7EC1}" destId="{427483F3-E1B2-4677-9311-0032DB7C8B21}" srcOrd="0" destOrd="0" presId="urn:microsoft.com/office/officeart/2005/8/layout/default"/>
    <dgm:cxn modelId="{7C581587-C677-48C2-A10F-8CBE60FFE419}" srcId="{BC02F043-6FC7-401C-A63A-FCEBC26A11A6}" destId="{1131F04E-7365-4F70-A53E-06CAAAB17D69}" srcOrd="0" destOrd="0" parTransId="{F2F7FCC0-6579-4A81-9DA6-753627301716}" sibTransId="{2E9884EF-04DB-4366-9358-ADE6D6C1C03A}"/>
    <dgm:cxn modelId="{BF1274E0-B163-4664-B46C-9DFD6194FA7D}" type="presOf" srcId="{A40FA12F-FCBC-4A5C-8B48-2B9BDB780366}" destId="{A568C988-41DF-476A-942F-CA0F4542AE3A}" srcOrd="0" destOrd="0" presId="urn:microsoft.com/office/officeart/2005/8/layout/default"/>
    <dgm:cxn modelId="{59138A32-5F2B-46DB-B219-854F32D37CCE}" type="presParOf" srcId="{B5BFBA92-77C3-4AF0-9F00-6D6357CCA5AB}" destId="{640F1604-B4C7-4110-BE32-FAA6CFF48C22}" srcOrd="0" destOrd="0" presId="urn:microsoft.com/office/officeart/2005/8/layout/default"/>
    <dgm:cxn modelId="{864CE372-27AA-4E06-B21B-9F8352F7127E}" type="presParOf" srcId="{B5BFBA92-77C3-4AF0-9F00-6D6357CCA5AB}" destId="{2598E4C1-8B49-4DD8-8B39-3FB4F27424AF}" srcOrd="1" destOrd="0" presId="urn:microsoft.com/office/officeart/2005/8/layout/default"/>
    <dgm:cxn modelId="{85DE24B9-EF94-4CE3-9168-101C259E6357}" type="presParOf" srcId="{B5BFBA92-77C3-4AF0-9F00-6D6357CCA5AB}" destId="{1068A101-2245-4C75-A7A5-503856664895}" srcOrd="2" destOrd="0" presId="urn:microsoft.com/office/officeart/2005/8/layout/default"/>
    <dgm:cxn modelId="{9B4CA061-1E07-4A18-84BC-6DF83392F695}" type="presParOf" srcId="{B5BFBA92-77C3-4AF0-9F00-6D6357CCA5AB}" destId="{348FE26A-71C1-4C95-B6BF-783459894F1A}" srcOrd="3" destOrd="0" presId="urn:microsoft.com/office/officeart/2005/8/layout/default"/>
    <dgm:cxn modelId="{A8E5623F-C137-496B-8B21-B27DA87F3606}" type="presParOf" srcId="{B5BFBA92-77C3-4AF0-9F00-6D6357CCA5AB}" destId="{A568C988-41DF-476A-942F-CA0F4542AE3A}" srcOrd="4" destOrd="0" presId="urn:microsoft.com/office/officeart/2005/8/layout/default"/>
    <dgm:cxn modelId="{8ACACECC-70AC-4C01-AF05-F6DDDB388CB9}" type="presParOf" srcId="{B5BFBA92-77C3-4AF0-9F00-6D6357CCA5AB}" destId="{76DFCC48-814E-4879-93A5-CD8B8F44976A}" srcOrd="5" destOrd="0" presId="urn:microsoft.com/office/officeart/2005/8/layout/default"/>
    <dgm:cxn modelId="{51A3005D-E7D6-4A1A-8BD9-35DAE3A53142}" type="presParOf" srcId="{B5BFBA92-77C3-4AF0-9F00-6D6357CCA5AB}" destId="{8DC0C276-76F2-403B-819F-269259716F86}" srcOrd="6" destOrd="0" presId="urn:microsoft.com/office/officeart/2005/8/layout/default"/>
    <dgm:cxn modelId="{2F0718AA-F911-4F6F-A4B3-69B20FA6983C}" type="presParOf" srcId="{B5BFBA92-77C3-4AF0-9F00-6D6357CCA5AB}" destId="{DCA6C5B1-ABCF-484B-9722-C99F59CC1628}" srcOrd="7" destOrd="0" presId="urn:microsoft.com/office/officeart/2005/8/layout/default"/>
    <dgm:cxn modelId="{BB95DA2F-DC17-4E86-AEA9-5F0DAD0C9941}" type="presParOf" srcId="{B5BFBA92-77C3-4AF0-9F00-6D6357CCA5AB}" destId="{AA0F28F3-3884-45E1-B88B-3C28F646BD11}" srcOrd="8" destOrd="0" presId="urn:microsoft.com/office/officeart/2005/8/layout/default"/>
    <dgm:cxn modelId="{156FE2A5-8530-4A7D-9AF9-198DC7E5BF93}" type="presParOf" srcId="{B5BFBA92-77C3-4AF0-9F00-6D6357CCA5AB}" destId="{EBB5D70F-D843-4D8B-AD2C-57E3C46AC3A0}" srcOrd="9" destOrd="0" presId="urn:microsoft.com/office/officeart/2005/8/layout/default"/>
    <dgm:cxn modelId="{E582DC80-2C64-4662-A7D9-701B35A86001}" type="presParOf" srcId="{B5BFBA92-77C3-4AF0-9F00-6D6357CCA5AB}" destId="{427483F3-E1B2-4677-9311-0032DB7C8B21}" srcOrd="10" destOrd="0" presId="urn:microsoft.com/office/officeart/2005/8/layout/default"/>
    <dgm:cxn modelId="{DCD2C4BF-7D7A-4B49-9442-3EEE066C1F2C}" type="presParOf" srcId="{B5BFBA92-77C3-4AF0-9F00-6D6357CCA5AB}" destId="{5C4D9D73-8E3F-4B48-B640-DD7BD6B03528}" srcOrd="11" destOrd="0" presId="urn:microsoft.com/office/officeart/2005/8/layout/default"/>
    <dgm:cxn modelId="{4C8094F4-F4B4-4263-A579-A56813BE9CFE}" type="presParOf" srcId="{B5BFBA92-77C3-4AF0-9F00-6D6357CCA5AB}" destId="{B77A9CC5-89B1-4B90-B445-BFFBADDA5497}" srcOrd="12" destOrd="0" presId="urn:microsoft.com/office/officeart/2005/8/layout/default"/>
    <dgm:cxn modelId="{A6B8B97D-9ED6-424A-BBDD-CDF5CB357EE0}" type="presParOf" srcId="{B5BFBA92-77C3-4AF0-9F00-6D6357CCA5AB}" destId="{C9EF6D52-3730-477C-A329-E9EA4C8DDCC6}" srcOrd="13" destOrd="0" presId="urn:microsoft.com/office/officeart/2005/8/layout/default"/>
    <dgm:cxn modelId="{0D3701D5-8C80-4D65-8D92-010379648DD9}" type="presParOf" srcId="{B5BFBA92-77C3-4AF0-9F00-6D6357CCA5AB}" destId="{CBB0AB2A-CF24-41E5-A0DE-4D2BA4A6E05F}" srcOrd="14" destOrd="0" presId="urn:microsoft.com/office/officeart/2005/8/layout/default"/>
    <dgm:cxn modelId="{698C8C31-B1B2-4D0D-82D0-D83D2BB928B2}" type="presParOf" srcId="{B5BFBA92-77C3-4AF0-9F00-6D6357CCA5AB}" destId="{9A2B67BC-7B3C-46F5-92CF-3F7E4E87C1A8}" srcOrd="15" destOrd="0" presId="urn:microsoft.com/office/officeart/2005/8/layout/default"/>
    <dgm:cxn modelId="{8D447BA4-186F-4943-A0F2-670BA91AB5F9}" type="presParOf" srcId="{B5BFBA92-77C3-4AF0-9F00-6D6357CCA5AB}" destId="{6123243C-1A60-4121-A6CE-95A68116CDA5}" srcOrd="16" destOrd="0" presId="urn:microsoft.com/office/officeart/2005/8/layout/default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DD604-D3EB-42C7-B691-047572F527BC}">
      <dsp:nvSpPr>
        <dsp:cNvPr id="0" name=""/>
        <dsp:cNvSpPr/>
      </dsp:nvSpPr>
      <dsp:spPr>
        <a:xfrm>
          <a:off x="677680" y="1502960"/>
          <a:ext cx="2876462" cy="154861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CCCC2A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Русский язык</a:t>
          </a:r>
          <a:endParaRPr lang="ru-RU" sz="2000" b="1" kern="1200" dirty="0">
            <a:latin typeface="Book Antiqua" pitchFamily="18" charset="0"/>
          </a:endParaRPr>
        </a:p>
      </dsp:txBody>
      <dsp:txXfrm>
        <a:off x="753277" y="1578557"/>
        <a:ext cx="2725268" cy="1397425"/>
      </dsp:txXfrm>
    </dsp:sp>
    <dsp:sp modelId="{F4FB46FB-E4A1-4F5F-AD95-457C3C41DE5C}">
      <dsp:nvSpPr>
        <dsp:cNvPr id="0" name=""/>
        <dsp:cNvSpPr/>
      </dsp:nvSpPr>
      <dsp:spPr>
        <a:xfrm>
          <a:off x="2115912" y="407140"/>
          <a:ext cx="3740259" cy="3740259"/>
        </a:xfrm>
        <a:custGeom>
          <a:avLst/>
          <a:gdLst/>
          <a:ahLst/>
          <a:cxnLst/>
          <a:rect l="0" t="0" r="0" b="0"/>
          <a:pathLst>
            <a:path>
              <a:moveTo>
                <a:pt x="181454" y="1066537"/>
              </a:moveTo>
              <a:arcTo wR="1870129" hR="1870129" stAng="12326906" swAng="70468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1733D-558A-4F65-A2BC-32EDDB224E72}">
      <dsp:nvSpPr>
        <dsp:cNvPr id="0" name=""/>
        <dsp:cNvSpPr/>
      </dsp:nvSpPr>
      <dsp:spPr>
        <a:xfrm>
          <a:off x="4160423" y="1175034"/>
          <a:ext cx="3391495" cy="22044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CCCC2A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itchFamily="18" charset="0"/>
            </a:rPr>
            <a:t>Химия</a:t>
          </a:r>
          <a:endParaRPr lang="ru-RU" sz="1800" b="1" kern="1200" dirty="0">
            <a:latin typeface="Book Antiqua" pitchFamily="18" charset="0"/>
          </a:endParaRPr>
        </a:p>
      </dsp:txBody>
      <dsp:txXfrm>
        <a:off x="4268036" y="1282647"/>
        <a:ext cx="3176269" cy="1989245"/>
      </dsp:txXfrm>
    </dsp:sp>
    <dsp:sp modelId="{AE0204B1-359F-4110-B92E-8364C30311F8}">
      <dsp:nvSpPr>
        <dsp:cNvPr id="0" name=""/>
        <dsp:cNvSpPr/>
      </dsp:nvSpPr>
      <dsp:spPr>
        <a:xfrm>
          <a:off x="2115912" y="407140"/>
          <a:ext cx="3740259" cy="3740259"/>
        </a:xfrm>
        <a:custGeom>
          <a:avLst/>
          <a:gdLst/>
          <a:ahLst/>
          <a:cxnLst/>
          <a:rect l="0" t="0" r="0" b="0"/>
          <a:pathLst>
            <a:path>
              <a:moveTo>
                <a:pt x="3361650" y="2998291"/>
              </a:moveTo>
              <a:arcTo wR="1870129" hR="1870129" stAng="2226196" swAng="70468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F1604-B4C7-4110-BE32-FAA6CFF48C22}">
      <dsp:nvSpPr>
        <dsp:cNvPr id="0" name=""/>
        <dsp:cNvSpPr/>
      </dsp:nvSpPr>
      <dsp:spPr>
        <a:xfrm>
          <a:off x="701320" y="767"/>
          <a:ext cx="2285248" cy="1371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CC2A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itchFamily="18" charset="0"/>
            </a:rPr>
            <a:t>Современная школа</a:t>
          </a:r>
          <a:endParaRPr lang="ru-RU" sz="2100" kern="1200" dirty="0">
            <a:latin typeface="Book Antiqua" pitchFamily="18" charset="0"/>
          </a:endParaRPr>
        </a:p>
      </dsp:txBody>
      <dsp:txXfrm>
        <a:off x="701320" y="767"/>
        <a:ext cx="2285248" cy="1371149"/>
      </dsp:txXfrm>
    </dsp:sp>
    <dsp:sp modelId="{1068A101-2245-4C75-A7A5-503856664895}">
      <dsp:nvSpPr>
        <dsp:cNvPr id="0" name=""/>
        <dsp:cNvSpPr/>
      </dsp:nvSpPr>
      <dsp:spPr>
        <a:xfrm>
          <a:off x="3215093" y="767"/>
          <a:ext cx="2285248" cy="1371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CC2A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itchFamily="18" charset="0"/>
            </a:rPr>
            <a:t>Успех каждого ребёнка</a:t>
          </a:r>
          <a:endParaRPr lang="ru-RU" sz="2100" kern="1200" dirty="0">
            <a:latin typeface="Book Antiqua" pitchFamily="18" charset="0"/>
          </a:endParaRPr>
        </a:p>
      </dsp:txBody>
      <dsp:txXfrm>
        <a:off x="3215093" y="767"/>
        <a:ext cx="2285248" cy="1371149"/>
      </dsp:txXfrm>
    </dsp:sp>
    <dsp:sp modelId="{A568C988-41DF-476A-942F-CA0F4542AE3A}">
      <dsp:nvSpPr>
        <dsp:cNvPr id="0" name=""/>
        <dsp:cNvSpPr/>
      </dsp:nvSpPr>
      <dsp:spPr>
        <a:xfrm>
          <a:off x="5728867" y="767"/>
          <a:ext cx="2285248" cy="1371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CC2A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itchFamily="18" charset="0"/>
            </a:rPr>
            <a:t>Молодые профессионалы</a:t>
          </a:r>
          <a:endParaRPr lang="ru-RU" sz="2100" kern="1200" dirty="0">
            <a:latin typeface="Book Antiqua" pitchFamily="18" charset="0"/>
          </a:endParaRPr>
        </a:p>
      </dsp:txBody>
      <dsp:txXfrm>
        <a:off x="5728867" y="767"/>
        <a:ext cx="2285248" cy="1371149"/>
      </dsp:txXfrm>
    </dsp:sp>
    <dsp:sp modelId="{8DC0C276-76F2-403B-819F-269259716F86}">
      <dsp:nvSpPr>
        <dsp:cNvPr id="0" name=""/>
        <dsp:cNvSpPr/>
      </dsp:nvSpPr>
      <dsp:spPr>
        <a:xfrm>
          <a:off x="701320" y="1600441"/>
          <a:ext cx="2285248" cy="1371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CC2A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itchFamily="18" charset="0"/>
            </a:rPr>
            <a:t>Цифровая образовательная среда</a:t>
          </a:r>
          <a:endParaRPr lang="ru-RU" sz="2100" kern="1200" dirty="0">
            <a:latin typeface="Book Antiqua" pitchFamily="18" charset="0"/>
          </a:endParaRPr>
        </a:p>
      </dsp:txBody>
      <dsp:txXfrm>
        <a:off x="701320" y="1600441"/>
        <a:ext cx="2285248" cy="1371149"/>
      </dsp:txXfrm>
    </dsp:sp>
    <dsp:sp modelId="{AA0F28F3-3884-45E1-B88B-3C28F646BD11}">
      <dsp:nvSpPr>
        <dsp:cNvPr id="0" name=""/>
        <dsp:cNvSpPr/>
      </dsp:nvSpPr>
      <dsp:spPr>
        <a:xfrm>
          <a:off x="3215093" y="1600441"/>
          <a:ext cx="2285248" cy="1371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CC2A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itchFamily="18" charset="0"/>
            </a:rPr>
            <a:t>Социальная активность</a:t>
          </a:r>
          <a:endParaRPr lang="ru-RU" sz="2100" kern="1200" dirty="0">
            <a:latin typeface="Book Antiqua" pitchFamily="18" charset="0"/>
          </a:endParaRPr>
        </a:p>
      </dsp:txBody>
      <dsp:txXfrm>
        <a:off x="3215093" y="1600441"/>
        <a:ext cx="2285248" cy="1371149"/>
      </dsp:txXfrm>
    </dsp:sp>
    <dsp:sp modelId="{427483F3-E1B2-4677-9311-0032DB7C8B21}">
      <dsp:nvSpPr>
        <dsp:cNvPr id="0" name=""/>
        <dsp:cNvSpPr/>
      </dsp:nvSpPr>
      <dsp:spPr>
        <a:xfrm>
          <a:off x="5728867" y="1600441"/>
          <a:ext cx="2285248" cy="1371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CC2A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itchFamily="18" charset="0"/>
            </a:rPr>
            <a:t>Современные родители</a:t>
          </a:r>
          <a:endParaRPr lang="ru-RU" sz="2100" kern="1200" dirty="0">
            <a:latin typeface="Book Antiqua" pitchFamily="18" charset="0"/>
          </a:endParaRPr>
        </a:p>
      </dsp:txBody>
      <dsp:txXfrm>
        <a:off x="5728867" y="1600441"/>
        <a:ext cx="2285248" cy="1371149"/>
      </dsp:txXfrm>
    </dsp:sp>
    <dsp:sp modelId="{B77A9CC5-89B1-4B90-B445-BFFBADDA5497}">
      <dsp:nvSpPr>
        <dsp:cNvPr id="0" name=""/>
        <dsp:cNvSpPr/>
      </dsp:nvSpPr>
      <dsp:spPr>
        <a:xfrm>
          <a:off x="701320" y="3200115"/>
          <a:ext cx="2285248" cy="1371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CC2A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itchFamily="18" charset="0"/>
            </a:rPr>
            <a:t>Учитель будущего</a:t>
          </a:r>
          <a:endParaRPr lang="ru-RU" sz="2100" kern="1200" dirty="0">
            <a:latin typeface="Book Antiqua" pitchFamily="18" charset="0"/>
          </a:endParaRPr>
        </a:p>
      </dsp:txBody>
      <dsp:txXfrm>
        <a:off x="701320" y="3200115"/>
        <a:ext cx="2285248" cy="1371149"/>
      </dsp:txXfrm>
    </dsp:sp>
    <dsp:sp modelId="{CBB0AB2A-CF24-41E5-A0DE-4D2BA4A6E05F}">
      <dsp:nvSpPr>
        <dsp:cNvPr id="0" name=""/>
        <dsp:cNvSpPr/>
      </dsp:nvSpPr>
      <dsp:spPr>
        <a:xfrm>
          <a:off x="3215093" y="3200115"/>
          <a:ext cx="2285248" cy="1371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CC2A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itchFamily="18" charset="0"/>
            </a:rPr>
            <a:t>Патриотическое воспитание</a:t>
          </a:r>
          <a:endParaRPr lang="ru-RU" sz="2100" kern="1200" dirty="0">
            <a:latin typeface="Book Antiqua" pitchFamily="18" charset="0"/>
          </a:endParaRPr>
        </a:p>
      </dsp:txBody>
      <dsp:txXfrm>
        <a:off x="3215093" y="3200115"/>
        <a:ext cx="2285248" cy="1371149"/>
      </dsp:txXfrm>
    </dsp:sp>
    <dsp:sp modelId="{6123243C-1A60-4121-A6CE-95A68116CDA5}">
      <dsp:nvSpPr>
        <dsp:cNvPr id="0" name=""/>
        <dsp:cNvSpPr/>
      </dsp:nvSpPr>
      <dsp:spPr>
        <a:xfrm>
          <a:off x="5728867" y="3200115"/>
          <a:ext cx="2285248" cy="1371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CC2A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itchFamily="18" charset="0"/>
            </a:rPr>
            <a:t>Социальные лифты для каждого</a:t>
          </a:r>
          <a:endParaRPr lang="ru-RU" sz="2100" kern="1200" dirty="0">
            <a:latin typeface="Book Antiqua" pitchFamily="18" charset="0"/>
          </a:endParaRPr>
        </a:p>
      </dsp:txBody>
      <dsp:txXfrm>
        <a:off x="5728867" y="3200115"/>
        <a:ext cx="2285248" cy="1371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8FE17-E864-4599-AE15-C3779277342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205C1-BA00-428F-AAAB-22F6C2ED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8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205C1-BA00-428F-AAAB-22F6C2EDC4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6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205C1-BA00-428F-AAAB-22F6C2EDC4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8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205C1-BA00-428F-AAAB-22F6C2EDC42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0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7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4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99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8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65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29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49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549E39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145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01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597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27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0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6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900F2C1-4EB8-40FA-98AC-0A11CF602A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/>
            <a:fld id="{311E408F-38DE-4E2A-A716-6783132EA5F1}" type="slidenum">
              <a:rPr lang="ru-RU" smtClean="0">
                <a:solidFill>
                  <a:srgbClr val="549E39"/>
                </a:solidFill>
              </a:rPr>
              <a:pPr defTabSz="685800"/>
              <a:t>‹#›</a:t>
            </a:fld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9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raex-rr.com/database/contender/10019050" TargetMode="External"/><Relationship Id="rId13" Type="http://schemas.openxmlformats.org/officeDocument/2006/relationships/hyperlink" Target="https://raex-rr.com/database/contender/10015071" TargetMode="External"/><Relationship Id="rId3" Type="http://schemas.openxmlformats.org/officeDocument/2006/relationships/hyperlink" Target="https://raex-rr.com/database/contender/10014975" TargetMode="External"/><Relationship Id="rId7" Type="http://schemas.openxmlformats.org/officeDocument/2006/relationships/hyperlink" Target="https://raex-rr.com/database/contender/10014681" TargetMode="External"/><Relationship Id="rId12" Type="http://schemas.openxmlformats.org/officeDocument/2006/relationships/hyperlink" Target="https://raex-rr.com/database/contender/10014540" TargetMode="External"/><Relationship Id="rId2" Type="http://schemas.openxmlformats.org/officeDocument/2006/relationships/hyperlink" Target="https://raex-rr.com/database/contender/10014516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aex-rr.com/database/contender/10014519" TargetMode="External"/><Relationship Id="rId11" Type="http://schemas.openxmlformats.org/officeDocument/2006/relationships/hyperlink" Target="https://raex-rr.com/database/contender/10014624" TargetMode="External"/><Relationship Id="rId5" Type="http://schemas.openxmlformats.org/officeDocument/2006/relationships/hyperlink" Target="https://raex-rr.com/database/contender/10019049" TargetMode="External"/><Relationship Id="rId10" Type="http://schemas.openxmlformats.org/officeDocument/2006/relationships/hyperlink" Target="https://raex-rr.com/database/contender/10015754" TargetMode="External"/><Relationship Id="rId4" Type="http://schemas.openxmlformats.org/officeDocument/2006/relationships/hyperlink" Target="https://raex-rr.com/database/contender/10014480" TargetMode="External"/><Relationship Id="rId9" Type="http://schemas.openxmlformats.org/officeDocument/2006/relationships/hyperlink" Target="https://raex-rr.com/database/contender/10014501" TargetMode="External"/><Relationship Id="rId14" Type="http://schemas.openxmlformats.org/officeDocument/2006/relationships/hyperlink" Target="https://raex-rr.com/database/contender/1001526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aex-rr.com/database/contender/10019018" TargetMode="External"/><Relationship Id="rId3" Type="http://schemas.openxmlformats.org/officeDocument/2006/relationships/hyperlink" Target="https://raex-rr.com/database/contender/10019051" TargetMode="External"/><Relationship Id="rId7" Type="http://schemas.openxmlformats.org/officeDocument/2006/relationships/hyperlink" Target="https://raex-rr.com/database/contender/10014502" TargetMode="External"/><Relationship Id="rId2" Type="http://schemas.openxmlformats.org/officeDocument/2006/relationships/hyperlink" Target="https://raex-rr.com/database/contender/10014514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aex-rr.com/database/contender/10015035" TargetMode="External"/><Relationship Id="rId5" Type="http://schemas.openxmlformats.org/officeDocument/2006/relationships/hyperlink" Target="https://raex-rr.com/database/contender/10020474" TargetMode="External"/><Relationship Id="rId4" Type="http://schemas.openxmlformats.org/officeDocument/2006/relationships/hyperlink" Target="https://raex-rr.com/database/contender/10014479" TargetMode="External"/><Relationship Id="rId9" Type="http://schemas.openxmlformats.org/officeDocument/2006/relationships/hyperlink" Target="https://raex-rr.com/database/contender/1001526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3841"/>
            <a:ext cx="9144000" cy="432861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493168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 w="2222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5373216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5062445" y="5720370"/>
            <a:ext cx="389877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85000"/>
                  </a:schemeClr>
                </a:solidFill>
                <a:latin typeface="Andantino script" panose="02000400000000000000" pitchFamily="2" charset="0"/>
              </a:rPr>
              <a:t>Школа ума и сердца</a:t>
            </a:r>
            <a:endParaRPr lang="ru-RU" sz="2800" i="1" dirty="0">
              <a:solidFill>
                <a:schemeClr val="bg1">
                  <a:lumMod val="85000"/>
                </a:schemeClr>
              </a:solidFill>
              <a:latin typeface="Andantino script" panose="02000400000000000000" pitchFamily="2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0" y="1606120"/>
            <a:ext cx="6228184" cy="3911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Управление образования </a:t>
            </a:r>
            <a:br>
              <a:rPr lang="ru-RU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администрации г. Владимира</a:t>
            </a:r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Муниципальное </a:t>
            </a:r>
            <a:b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автономное общеобразовательное учреждение г. Владимира «Гимназия № 3»</a:t>
            </a:r>
          </a:p>
          <a:p>
            <a:pPr>
              <a:spcBef>
                <a:spcPts val="0"/>
              </a:spcBef>
            </a:pPr>
            <a:endParaRPr lang="ru-RU" sz="3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Директор </a:t>
            </a:r>
            <a:r>
              <a:rPr lang="ru-RU" sz="3000" b="1" i="1" dirty="0" smtClean="0">
                <a:solidFill>
                  <a:schemeClr val="tx1"/>
                </a:solidFill>
                <a:latin typeface="Book Antiqua" pitchFamily="18" charset="0"/>
              </a:rPr>
              <a:t>Т.Ю</a:t>
            </a:r>
            <a:r>
              <a:rPr lang="ru-RU" sz="3000" b="1" i="1" dirty="0">
                <a:solidFill>
                  <a:schemeClr val="tx1"/>
                </a:solidFill>
                <a:latin typeface="Book Antiqua" pitchFamily="18" charset="0"/>
              </a:rPr>
              <a:t>. </a:t>
            </a:r>
            <a:r>
              <a:rPr lang="ru-RU" sz="3000" b="1" i="1" dirty="0" err="1" smtClean="0">
                <a:solidFill>
                  <a:schemeClr val="tx1"/>
                </a:solidFill>
                <a:latin typeface="Book Antiqua" pitchFamily="18" charset="0"/>
              </a:rPr>
              <a:t>Ковалькова</a:t>
            </a:r>
            <a:endParaRPr lang="ru-RU" sz="2600" b="1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7" name="Picture 3" descr="C:\Users\Надежда\Desktop\Dsan97Vbk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06121"/>
            <a:ext cx="2733037" cy="364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67424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Результаты ОГЭ (2022-2023)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1052736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1124744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214457"/>
              </p:ext>
            </p:extLst>
          </p:nvPr>
        </p:nvGraphicFramePr>
        <p:xfrm>
          <a:off x="142844" y="1785926"/>
          <a:ext cx="8821645" cy="28728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321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313">
                  <a:extLst>
                    <a:ext uri="{9D8B030D-6E8A-4147-A177-3AD203B41FA5}">
                      <a16:colId xmlns:a16="http://schemas.microsoft.com/office/drawing/2014/main" val="2022526928"/>
                    </a:ext>
                  </a:extLst>
                </a:gridCol>
                <a:gridCol w="111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313">
                  <a:extLst>
                    <a:ext uri="{9D8B030D-6E8A-4147-A177-3AD203B41FA5}">
                      <a16:colId xmlns:a16="http://schemas.microsoft.com/office/drawing/2014/main" val="521646681"/>
                    </a:ext>
                  </a:extLst>
                </a:gridCol>
                <a:gridCol w="1021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454">
                  <a:extLst>
                    <a:ext uri="{9D8B030D-6E8A-4147-A177-3AD203B41FA5}">
                      <a16:colId xmlns:a16="http://schemas.microsoft.com/office/drawing/2014/main" val="1621835154"/>
                    </a:ext>
                  </a:extLst>
                </a:gridCol>
              </a:tblGrid>
              <a:tr h="70707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Предмет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Качество знаний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(г. Владимир)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Bookman Old Style" pitchFamily="18" charset="0"/>
                        </a:rPr>
                        <a:t>Качество знаний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(Гимназия № 3)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Средний балл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(Гимназия № 3)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2021-2022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2022-2023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2021-2022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2022-2023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2021-2022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2022-2023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24692"/>
                  </a:ext>
                </a:extLst>
              </a:tr>
              <a:tr h="98705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Русский язык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(102 чел.)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itchFamily="18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62,8%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Bookman Old Style" pitchFamily="18" charset="0"/>
                        </a:rPr>
                        <a:t>№23-94%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91,4%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89,5%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4.5</a:t>
                      </a:r>
                      <a:endParaRPr lang="ru-RU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7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(102 чел.)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itchFamily="18" charset="0"/>
                          <a:ea typeface="+mn-ea"/>
                          <a:cs typeface="+mn-cs"/>
                        </a:rPr>
                        <a:t>37.7%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 49%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Bookman Old Style" pitchFamily="18" charset="0"/>
                        </a:rPr>
                        <a:t>№35-77%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88.8%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88%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4.1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4.2</a:t>
                      </a:r>
                      <a:endParaRPr lang="ru-RU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Объект 2"/>
          <p:cNvSpPr txBox="1">
            <a:spLocks/>
          </p:cNvSpPr>
          <p:nvPr/>
        </p:nvSpPr>
        <p:spPr>
          <a:xfrm>
            <a:off x="107504" y="6165304"/>
            <a:ext cx="39707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  <a:latin typeface="Andantino script" panose="02000400000000000000" pitchFamily="2" charset="0"/>
              </a:rPr>
              <a:t>Школа ума и сердца</a:t>
            </a:r>
            <a:endParaRPr lang="ru-RU" sz="2800" b="1" dirty="0">
              <a:solidFill>
                <a:schemeClr val="bg1">
                  <a:lumMod val="65000"/>
                </a:schemeClr>
              </a:solidFill>
              <a:latin typeface="Andantino script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8928992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Результаты ОГЭ (202</a:t>
            </a:r>
            <a:r>
              <a:rPr lang="en-US" sz="20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20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-202</a:t>
            </a:r>
            <a:r>
              <a:rPr lang="en-US" sz="20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ru-RU" sz="20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ru-RU" sz="20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1052736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1124744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267451"/>
              </p:ext>
            </p:extLst>
          </p:nvPr>
        </p:nvGraphicFramePr>
        <p:xfrm>
          <a:off x="323528" y="404664"/>
          <a:ext cx="8543564" cy="65168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894">
                  <a:extLst>
                    <a:ext uri="{9D8B030D-6E8A-4147-A177-3AD203B41FA5}">
                      <a16:colId xmlns:a16="http://schemas.microsoft.com/office/drawing/2014/main" val="1138431760"/>
                    </a:ext>
                  </a:extLst>
                </a:gridCol>
              </a:tblGrid>
              <a:tr h="41251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Bookman Old Style" pitchFamily="18" charset="0"/>
                        </a:rPr>
                        <a:t>Предмет</a:t>
                      </a:r>
                      <a:endParaRPr lang="ru-RU" sz="11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Bookman Old Style" pitchFamily="18" charset="0"/>
                        </a:rPr>
                        <a:t>Учитель</a:t>
                      </a:r>
                      <a:endParaRPr lang="ru-RU" sz="11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Bookman Old Style" pitchFamily="18" charset="0"/>
                        </a:rPr>
                        <a:t>Число сдававших</a:t>
                      </a:r>
                      <a:endParaRPr lang="ru-RU" sz="11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Bookman Old Style" pitchFamily="18" charset="0"/>
                        </a:rPr>
                        <a:t>Качество знаний (Гимназия</a:t>
                      </a:r>
                      <a:r>
                        <a:rPr lang="ru-RU" sz="1100" b="1" baseline="0" dirty="0" smtClean="0">
                          <a:latin typeface="Bookman Old Style" pitchFamily="18" charset="0"/>
                        </a:rPr>
                        <a:t> №3</a:t>
                      </a:r>
                      <a:r>
                        <a:rPr lang="ru-RU" sz="1100" b="1" dirty="0" smtClean="0">
                          <a:latin typeface="Bookman Old Style" pitchFamily="18" charset="0"/>
                        </a:rPr>
                        <a:t>)</a:t>
                      </a:r>
                      <a:endParaRPr lang="ru-RU" sz="11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Bookman Old Style" pitchFamily="18" charset="0"/>
                        </a:rPr>
                        <a:t>Средний балл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Bookman Old Style" pitchFamily="18" charset="0"/>
                        </a:rPr>
                        <a:t>(Гимназия №3)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3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Русский язык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Гуреева</a:t>
                      </a:r>
                      <a:r>
                        <a:rPr lang="ru-RU" sz="1600" dirty="0" smtClean="0"/>
                        <a:t> И.В.</a:t>
                      </a:r>
                    </a:p>
                    <a:p>
                      <a:r>
                        <a:rPr lang="ru-RU" sz="1600" dirty="0" smtClean="0"/>
                        <a:t>Еремина</a:t>
                      </a:r>
                      <a:r>
                        <a:rPr lang="ru-RU" sz="1600" baseline="0" dirty="0" smtClean="0"/>
                        <a:t> Е.К.</a:t>
                      </a: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86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100%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89.5%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Математика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Митрошина Г.К.</a:t>
                      </a:r>
                    </a:p>
                    <a:p>
                      <a:r>
                        <a:rPr lang="ru-RU" sz="1600" dirty="0" smtClean="0"/>
                        <a:t>Романова Н.А.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86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 100%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8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Информатика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и ИКТ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Шинкевич</a:t>
                      </a:r>
                      <a:r>
                        <a:rPr lang="ru-RU" sz="1600" dirty="0" smtClean="0"/>
                        <a:t> Е.А.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 49%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83%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5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Обществознание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Фомина С.В.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  27%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87%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4.1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55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Английский язык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Лушина Т.Ю.</a:t>
                      </a:r>
                    </a:p>
                    <a:p>
                      <a:r>
                        <a:rPr lang="ru-RU" sz="1600" dirty="0" err="1" smtClean="0"/>
                        <a:t>Боряк</a:t>
                      </a:r>
                      <a:r>
                        <a:rPr lang="ru-RU" sz="1600" dirty="0" smtClean="0"/>
                        <a:t> Н.В.</a:t>
                      </a:r>
                    </a:p>
                    <a:p>
                      <a:r>
                        <a:rPr lang="ru-RU" sz="1600" dirty="0" err="1" smtClean="0"/>
                        <a:t>Костановская</a:t>
                      </a:r>
                      <a:r>
                        <a:rPr lang="ru-RU" sz="1600" dirty="0" smtClean="0"/>
                        <a:t> А.А.</a:t>
                      </a:r>
                    </a:p>
                    <a:p>
                      <a:r>
                        <a:rPr lang="ru-RU" sz="1600" dirty="0" smtClean="0"/>
                        <a:t>Трифонова В.Ю.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 33%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4.7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7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Химия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Никулина Н.А.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  24%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95%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4.7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5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Физика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Зеленова</a:t>
                      </a:r>
                      <a:r>
                        <a:rPr lang="ru-RU" sz="1600" dirty="0" smtClean="0"/>
                        <a:t> С.В.</a:t>
                      </a:r>
                    </a:p>
                    <a:p>
                      <a:r>
                        <a:rPr lang="ru-RU" sz="1600" dirty="0" smtClean="0"/>
                        <a:t>Соколова В.В.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 27</a:t>
                      </a:r>
                      <a:r>
                        <a:rPr lang="en-US" sz="1600" dirty="0" smtClean="0"/>
                        <a:t>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87%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5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Биология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Хрыпко</a:t>
                      </a:r>
                      <a:r>
                        <a:rPr lang="ru-RU" sz="1600" dirty="0" smtClean="0"/>
                        <a:t> М.А.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 10%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4.6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5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История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Фомина С.В.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   6%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4.6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5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Литература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Гуреева</a:t>
                      </a:r>
                      <a:r>
                        <a:rPr lang="ru-RU" sz="1600" dirty="0" smtClean="0"/>
                        <a:t> И.В.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Еремина</a:t>
                      </a:r>
                      <a:r>
                        <a:rPr lang="ru-RU" sz="1600" baseline="0" dirty="0" smtClean="0"/>
                        <a:t> Е.К.</a:t>
                      </a: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 11%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00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География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Гамзатов М.Р.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9/  11%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78%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2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5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Результаты ОГЭ (2022-2023</a:t>
            </a:r>
            <a:r>
              <a:rPr lang="ru-RU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br>
              <a:rPr lang="ru-RU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700" b="1" i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качество знаний </a:t>
            </a:r>
            <a:endParaRPr lang="ru-RU" sz="2700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630999"/>
              </p:ext>
            </p:extLst>
          </p:nvPr>
        </p:nvGraphicFramePr>
        <p:xfrm>
          <a:off x="323528" y="1268760"/>
          <a:ext cx="8229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9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67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Рейтинг выбора предметов </a:t>
            </a:r>
            <a:b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 ЕГЭ (2022-2023)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1484784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1556792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4644008" y="6249334"/>
            <a:ext cx="4943400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i="1" dirty="0" smtClean="0">
                <a:solidFill>
                  <a:schemeClr val="bg1">
                    <a:lumMod val="65000"/>
                  </a:schemeClr>
                </a:solidFill>
                <a:latin typeface="Andantino script" panose="02000400000000000000" pitchFamily="2" charset="0"/>
              </a:rPr>
              <a:t>Школа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Andantino script" panose="02000400000000000000" pitchFamily="2" charset="0"/>
              </a:rPr>
              <a:t> ума и сердца</a:t>
            </a:r>
            <a:endParaRPr lang="ru-RU" sz="2400" dirty="0">
              <a:solidFill>
                <a:schemeClr val="bg1">
                  <a:lumMod val="65000"/>
                </a:schemeClr>
              </a:solidFill>
              <a:latin typeface="Andantino script" panose="02000400000000000000" pitchFamily="2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898772"/>
              </p:ext>
            </p:extLst>
          </p:nvPr>
        </p:nvGraphicFramePr>
        <p:xfrm>
          <a:off x="431032" y="1628800"/>
          <a:ext cx="8712968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8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05" y="-243408"/>
            <a:ext cx="9036496" cy="1167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Результаты сдачи ЕГЭ (</a:t>
            </a:r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2022-2023)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9291" y="764704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9291" y="836712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536594"/>
              </p:ext>
            </p:extLst>
          </p:nvPr>
        </p:nvGraphicFramePr>
        <p:xfrm>
          <a:off x="179512" y="620688"/>
          <a:ext cx="8424936" cy="61983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256">
                  <a:extLst>
                    <a:ext uri="{9D8B030D-6E8A-4147-A177-3AD203B41FA5}">
                      <a16:colId xmlns:a16="http://schemas.microsoft.com/office/drawing/2014/main" val="2171601753"/>
                    </a:ext>
                  </a:extLst>
                </a:gridCol>
                <a:gridCol w="946256">
                  <a:extLst>
                    <a:ext uri="{9D8B030D-6E8A-4147-A177-3AD203B41FA5}">
                      <a16:colId xmlns:a16="http://schemas.microsoft.com/office/drawing/2014/main" val="1818212458"/>
                    </a:ext>
                  </a:extLst>
                </a:gridCol>
                <a:gridCol w="919683">
                  <a:extLst>
                    <a:ext uri="{9D8B030D-6E8A-4147-A177-3AD203B41FA5}">
                      <a16:colId xmlns:a16="http://schemas.microsoft.com/office/drawing/2014/main" val="4233266966"/>
                    </a:ext>
                  </a:extLst>
                </a:gridCol>
                <a:gridCol w="1055798">
                  <a:extLst>
                    <a:ext uri="{9D8B030D-6E8A-4147-A177-3AD203B41FA5}">
                      <a16:colId xmlns:a16="http://schemas.microsoft.com/office/drawing/2014/main" val="2916178298"/>
                    </a:ext>
                  </a:extLst>
                </a:gridCol>
              </a:tblGrid>
              <a:tr h="2954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Bookman Old Style" pitchFamily="18" charset="0"/>
                        </a:rPr>
                        <a:t>Предмет</a:t>
                      </a:r>
                      <a:endParaRPr lang="ru-RU" sz="13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Bookman Old Style" pitchFamily="18" charset="0"/>
                        </a:rPr>
                        <a:t>Участие</a:t>
                      </a:r>
                    </a:p>
                    <a:p>
                      <a:pPr algn="ctr"/>
                      <a:r>
                        <a:rPr lang="ru-RU" sz="1300" dirty="0">
                          <a:latin typeface="Bookman Old Style" pitchFamily="18" charset="0"/>
                        </a:rPr>
                        <a:t>(</a:t>
                      </a:r>
                      <a:r>
                        <a:rPr lang="ru-RU" sz="1300" dirty="0" smtClean="0">
                          <a:latin typeface="Bookman Old Style" pitchFamily="18" charset="0"/>
                        </a:rPr>
                        <a:t>чел/ </a:t>
                      </a:r>
                      <a:r>
                        <a:rPr lang="ru-RU" sz="1300" dirty="0">
                          <a:latin typeface="Bookman Old Style" pitchFamily="18" charset="0"/>
                        </a:rPr>
                        <a:t>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Bookman Old Style" pitchFamily="18" charset="0"/>
                        </a:rPr>
                        <a:t>Max</a:t>
                      </a:r>
                      <a:r>
                        <a:rPr lang="ru-RU" sz="13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300" dirty="0">
                          <a:latin typeface="Bookman Old Style" pitchFamily="18" charset="0"/>
                        </a:rPr>
                        <a:t>балл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Bookman Old Style" pitchFamily="18" charset="0"/>
                        </a:rPr>
                        <a:t>Низший </a:t>
                      </a:r>
                      <a:r>
                        <a:rPr lang="ru-RU" sz="1300" baseline="0" dirty="0">
                          <a:latin typeface="Bookman Old Style" pitchFamily="18" charset="0"/>
                        </a:rPr>
                        <a:t>балл</a:t>
                      </a:r>
                      <a:endParaRPr lang="ru-RU" sz="13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Bookman Old Style" pitchFamily="18" charset="0"/>
                        </a:rPr>
                        <a:t>Средний балл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Bookman Old Style" pitchFamily="18" charset="0"/>
                        </a:rPr>
                        <a:t>&gt;</a:t>
                      </a:r>
                      <a:r>
                        <a:rPr lang="ru-RU" sz="1300" dirty="0" smtClean="0">
                          <a:latin typeface="Bookman Old Style" pitchFamily="18" charset="0"/>
                        </a:rPr>
                        <a:t> 80 </a:t>
                      </a:r>
                      <a:r>
                        <a:rPr lang="ru-RU" sz="1300" dirty="0">
                          <a:latin typeface="Bookman Old Style" pitchFamily="18" charset="0"/>
                        </a:rPr>
                        <a:t>баллов (чел.)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27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826400"/>
                  </a:ext>
                </a:extLst>
              </a:tr>
              <a:tr h="6531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Русский язык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57(36)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83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82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34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1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Математика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(профиль)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51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34(27)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67,3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1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Английский язык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32%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46(22)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82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1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Обществознание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28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53(42)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69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1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Химия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58(36)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89,4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87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9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Биология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16/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49(36)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71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72.5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8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Информатика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20/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28%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46(40)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66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66,6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Физика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15/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21%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47(36)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65,7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98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История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6/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8.5%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53(32)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78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91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Литература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6/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8.5%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36(32)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61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800" b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1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05" y="-243408"/>
            <a:ext cx="9036496" cy="1167424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err="1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Высокобалльники</a:t>
            </a:r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(2022-2023)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9291" y="764704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9291" y="836712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887073"/>
              </p:ext>
            </p:extLst>
          </p:nvPr>
        </p:nvGraphicFramePr>
        <p:xfrm>
          <a:off x="142844" y="1000108"/>
          <a:ext cx="8858313" cy="54179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7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Предмет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Число</a:t>
                      </a:r>
                      <a:r>
                        <a:rPr lang="ru-RU" sz="1600" baseline="0" dirty="0" smtClean="0">
                          <a:latin typeface="Bookman Old Style" pitchFamily="18" charset="0"/>
                        </a:rPr>
                        <a:t> сдававших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Гимназия</a:t>
                      </a:r>
                      <a:r>
                        <a:rPr lang="ru-RU" sz="1600" baseline="0" dirty="0" smtClean="0">
                          <a:latin typeface="Bookman Old Style" panose="02050604050505020204" pitchFamily="18" charset="0"/>
                        </a:rPr>
                        <a:t> № 3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(% набравших больше 81)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Владимир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(% набравших больше 81) лучший результат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0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71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FF0000"/>
                          </a:solidFill>
                        </a:rPr>
                        <a:t>35( 52%)</a:t>
                      </a:r>
                      <a:endParaRPr lang="ru-RU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Гимназия № 23 -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59%</a:t>
                      </a:r>
                      <a:r>
                        <a:rPr lang="ru-RU" sz="1800" b="1" dirty="0" smtClean="0"/>
                        <a:t> 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Математика (п)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36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7( 3%)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СОШ № 36 ,СОШ № 10 –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20%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75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Химия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16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FF0000"/>
                          </a:solidFill>
                        </a:rPr>
                        <a:t>13(81%)</a:t>
                      </a:r>
                      <a:endParaRPr lang="ru-RU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Гимназия №3 – 81 %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Обществознание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20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3(15%)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ПКЛ –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46%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9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Английский язык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19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4(11%)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ПКЛ –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62% 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0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История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6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FF0000"/>
                          </a:solidFill>
                        </a:rPr>
                        <a:t>2(39%)</a:t>
                      </a:r>
                      <a:endParaRPr lang="ru-RU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Гимназия №35 –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67% </a:t>
                      </a:r>
                      <a:r>
                        <a:rPr lang="ru-RU" sz="1800" b="1" dirty="0" smtClean="0"/>
                        <a:t>      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Биология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16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FF0000"/>
                          </a:solidFill>
                        </a:rPr>
                        <a:t>4(25%)</a:t>
                      </a:r>
                      <a:endParaRPr lang="ru-RU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Гимназия № 3 – 25%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0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Физика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15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3(13%)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СОШ № 25 –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50%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0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Информатика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17</a:t>
                      </a:r>
                      <a:endParaRPr lang="ru-RU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FF0000"/>
                          </a:solidFill>
                        </a:rPr>
                        <a:t>6(30%)</a:t>
                      </a:r>
                      <a:endParaRPr lang="ru-RU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СОШ № 25 –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60%    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05" y="-243408"/>
            <a:ext cx="9036496" cy="1167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Средние баллы ЕГЭ (2021-2023)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9291" y="764704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9291" y="836712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530197"/>
              </p:ext>
            </p:extLst>
          </p:nvPr>
        </p:nvGraphicFramePr>
        <p:xfrm>
          <a:off x="142844" y="1000108"/>
          <a:ext cx="8856989" cy="55580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52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957">
                  <a:extLst>
                    <a:ext uri="{9D8B030D-6E8A-4147-A177-3AD203B41FA5}">
                      <a16:colId xmlns:a16="http://schemas.microsoft.com/office/drawing/2014/main" val="1430240240"/>
                    </a:ext>
                  </a:extLst>
                </a:gridCol>
              </a:tblGrid>
              <a:tr h="8539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Предмет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Гимназия</a:t>
                      </a:r>
                      <a:r>
                        <a:rPr lang="ru-RU" sz="1600" baseline="0" dirty="0" smtClean="0">
                          <a:latin typeface="Bookman Old Style" panose="02050604050505020204" pitchFamily="18" charset="0"/>
                        </a:rPr>
                        <a:t> № 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Владимир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(гимназии)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Владимир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Россия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82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72,26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68,43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Математика (п)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67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60,08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55,62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Химия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87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73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56,23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Обществознание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68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70,6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62.4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56,4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Английский язык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69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69,7( ПКЛ- 80)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63.7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66,31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Литература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70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63,97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История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69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58.9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56,37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2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Биология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72.5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52.6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50,87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Физика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70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54,85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Информатика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66.6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 (ПКЛ- 73)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57.7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58,39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5" y="116632"/>
            <a:ext cx="9036496" cy="116742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Результаты ЕГЭ в гимназии, вошедшие в рейтинг лучших результатов области</a:t>
            </a:r>
            <a:endParaRPr lang="ru-RU" sz="36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9291" y="1412776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9291" y="1484784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Надежда\Download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1071546"/>
            <a:ext cx="129614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993051"/>
              </p:ext>
            </p:extLst>
          </p:nvPr>
        </p:nvGraphicFramePr>
        <p:xfrm>
          <a:off x="214282" y="1714488"/>
          <a:ext cx="8229600" cy="455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0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5" y="-99392"/>
            <a:ext cx="9036496" cy="1167424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Медалисты (2020-2023)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9291" y="836712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9291" y="908720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142133"/>
              </p:ext>
            </p:extLst>
          </p:nvPr>
        </p:nvGraphicFramePr>
        <p:xfrm>
          <a:off x="159291" y="908720"/>
          <a:ext cx="4895300" cy="54726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908">
                  <a:extLst>
                    <a:ext uri="{9D8B030D-6E8A-4147-A177-3AD203B41FA5}">
                      <a16:colId xmlns:a16="http://schemas.microsoft.com/office/drawing/2014/main" val="1528500214"/>
                    </a:ext>
                  </a:extLst>
                </a:gridCol>
                <a:gridCol w="1106908">
                  <a:extLst>
                    <a:ext uri="{9D8B030D-6E8A-4147-A177-3AD203B41FA5}">
                      <a16:colId xmlns:a16="http://schemas.microsoft.com/office/drawing/2014/main" val="3944660159"/>
                    </a:ext>
                  </a:extLst>
                </a:gridCol>
              </a:tblGrid>
              <a:tr h="6821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ookman Old Style" pitchFamily="18" charset="0"/>
                        </a:rPr>
                        <a:t>ОУ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2020-2021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2021-2022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2022-2023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10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Гимназия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№3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16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12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10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Гимназия </a:t>
                      </a:r>
                      <a:endParaRPr lang="ru-RU" b="1" dirty="0" smtClean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№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8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21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15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СОШ №36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16</a:t>
                      </a:r>
                      <a:endParaRPr lang="ru-RU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9</a:t>
                      </a:r>
                      <a:endParaRPr lang="ru-RU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15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СОШ №10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9</a:t>
                      </a:r>
                      <a:endParaRPr lang="ru-RU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4</a:t>
                      </a:r>
                      <a:endParaRPr lang="ru-RU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15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СОШ №25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15</a:t>
                      </a:r>
                      <a:endParaRPr lang="ru-RU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14</a:t>
                      </a:r>
                      <a:endParaRPr lang="ru-RU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77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ПКЛ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11</a:t>
                      </a:r>
                      <a:endParaRPr lang="ru-RU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9</a:t>
                      </a:r>
                      <a:endParaRPr lang="ru-RU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 descr="C:\Users\Надежда\Desktop\sJhUWlW2Gl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7897" r="2718" b="1747"/>
          <a:stretch/>
        </p:blipFill>
        <p:spPr bwMode="auto">
          <a:xfrm>
            <a:off x="5144346" y="980728"/>
            <a:ext cx="3871930" cy="274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/>
          <a:stretch/>
        </p:blipFill>
        <p:spPr bwMode="auto">
          <a:xfrm>
            <a:off x="5355154" y="3862258"/>
            <a:ext cx="3661121" cy="266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35" y="6355520"/>
            <a:ext cx="594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Всего 186 медалистов, 23 чел.- не подтверждено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5" y="-99392"/>
            <a:ext cx="9036496" cy="1167424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Баллы медалистов (2022-2023)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9291" y="836712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9291" y="908720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888014"/>
              </p:ext>
            </p:extLst>
          </p:nvPr>
        </p:nvGraphicFramePr>
        <p:xfrm>
          <a:off x="89454" y="903040"/>
          <a:ext cx="8856981" cy="58450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522">
                  <a:extLst>
                    <a:ext uri="{9D8B030D-6E8A-4147-A177-3AD203B41FA5}">
                      <a16:colId xmlns:a16="http://schemas.microsoft.com/office/drawing/2014/main" val="1528500214"/>
                    </a:ext>
                  </a:extLst>
                </a:gridCol>
                <a:gridCol w="674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3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8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8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3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301">
                  <a:extLst>
                    <a:ext uri="{9D8B030D-6E8A-4147-A177-3AD203B41FA5}">
                      <a16:colId xmlns:a16="http://schemas.microsoft.com/office/drawing/2014/main" val="2291040570"/>
                    </a:ext>
                  </a:extLst>
                </a:gridCol>
                <a:gridCol w="657301">
                  <a:extLst>
                    <a:ext uri="{9D8B030D-6E8A-4147-A177-3AD203B41FA5}">
                      <a16:colId xmlns:a16="http://schemas.microsoft.com/office/drawing/2014/main" val="244987490"/>
                    </a:ext>
                  </a:extLst>
                </a:gridCol>
              </a:tblGrid>
              <a:tr h="394585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Bookman Old Style" pitchFamily="18" charset="0"/>
                        </a:rPr>
                        <a:t>Класс 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Bookman Old Style" pitchFamily="18" charset="0"/>
                        </a:rPr>
                        <a:t>Рус</a:t>
                      </a:r>
                      <a:r>
                        <a:rPr lang="ru-RU" sz="105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latin typeface="Bookman Old Style" pitchFamily="18" charset="0"/>
                        </a:rPr>
                        <a:t>яз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 smtClean="0">
                          <a:latin typeface="Bookman Old Style" pitchFamily="18" charset="0"/>
                        </a:rPr>
                        <a:t>Информ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Bookman Old Style" pitchFamily="18" charset="0"/>
                        </a:rPr>
                        <a:t>Химия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Bookman Old Style" pitchFamily="18" charset="0"/>
                        </a:rPr>
                        <a:t>Мат</a:t>
                      </a:r>
                      <a:r>
                        <a:rPr lang="ru-RU" sz="105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latin typeface="Bookman Old Style" pitchFamily="18" charset="0"/>
                        </a:rPr>
                        <a:t>пр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 smtClean="0">
                          <a:latin typeface="Bookman Old Style" pitchFamily="18" charset="0"/>
                        </a:rPr>
                        <a:t>Ист</a:t>
                      </a:r>
                      <a:r>
                        <a:rPr lang="ru-RU" sz="1050" baseline="0" dirty="0" smtClean="0">
                          <a:latin typeface="Bookman Old Style" pitchFamily="18" charset="0"/>
                        </a:rPr>
                        <a:t> 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 smtClean="0">
                          <a:latin typeface="Bookman Old Style" pitchFamily="18" charset="0"/>
                        </a:rPr>
                        <a:t>Физ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Bookman Old Style" pitchFamily="18" charset="0"/>
                        </a:rPr>
                        <a:t>Общ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 smtClean="0">
                          <a:latin typeface="Bookman Old Style" pitchFamily="18" charset="0"/>
                        </a:rPr>
                        <a:t>Био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 smtClean="0">
                          <a:latin typeface="Bookman Old Style" pitchFamily="18" charset="0"/>
                        </a:rPr>
                        <a:t>Англ</a:t>
                      </a:r>
                      <a:r>
                        <a:rPr lang="ru-RU" sz="105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Bookman Old Style" pitchFamily="18" charset="0"/>
                        </a:rPr>
                        <a:t>яз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Bookman Old Style" pitchFamily="18" charset="0"/>
                        </a:rPr>
                        <a:t>Литература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Bookman Old Style" pitchFamily="18" charset="0"/>
                        </a:rPr>
                        <a:t>Мат база</a:t>
                      </a:r>
                      <a:endParaRPr lang="ru-RU" sz="105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85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Курицын Алексей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r>
                        <a:rPr lang="ru-RU" sz="1100" baseline="0" dirty="0" smtClean="0"/>
                        <a:t> «А»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79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85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Мишуров Дмитрий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80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1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Моисеева Софья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21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Петрова Александра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80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536490"/>
                  </a:ext>
                </a:extLst>
              </a:tr>
              <a:tr h="36521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Смирнов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Илья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605294"/>
                  </a:ext>
                </a:extLst>
              </a:tr>
              <a:tr h="36521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Солонина Виктория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49564"/>
                  </a:ext>
                </a:extLst>
              </a:tr>
              <a:tr h="36521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Гевель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Ксения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100" dirty="0" smtClean="0"/>
                        <a:t>11 «Б»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421071"/>
                  </a:ext>
                </a:extLst>
              </a:tr>
              <a:tr h="368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Никулина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Дарья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Пелегрино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Чакон Макс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48256"/>
                  </a:ext>
                </a:extLst>
              </a:tr>
              <a:tr h="394585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Люхтер</a:t>
                      </a: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Софья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585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Кравченко Алена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668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Пономарева Светлана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dirty="0" smtClean="0"/>
                        <a:t>11 «В»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97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82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126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Белоклокова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Анастасия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68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Галич Вера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84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2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3841"/>
            <a:ext cx="9144000" cy="432861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493168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 w="2222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5373216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5245224" y="6165304"/>
            <a:ext cx="389877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>
                <a:solidFill>
                  <a:schemeClr val="bg1">
                    <a:lumMod val="85000"/>
                  </a:schemeClr>
                </a:solidFill>
                <a:latin typeface="Andantino script" panose="02000400000000000000" pitchFamily="2" charset="0"/>
              </a:rPr>
              <a:t>Школа ума и сердца</a:t>
            </a:r>
          </a:p>
        </p:txBody>
      </p:sp>
      <p:pic>
        <p:nvPicPr>
          <p:cNvPr id="2051" name="Picture 3" descr="C:\Users\Надежда\Downloads\kisspng-bookmark-computer-icons-sale-sticker-5acc6445836c21.19559509152334445353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99391"/>
            <a:ext cx="2280919" cy="302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3"/>
          <p:cNvSpPr txBox="1">
            <a:spLocks/>
          </p:cNvSpPr>
          <p:nvPr/>
        </p:nvSpPr>
        <p:spPr>
          <a:xfrm>
            <a:off x="0" y="1992053"/>
            <a:ext cx="9144000" cy="36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Качественное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образование – </a:t>
            </a:r>
            <a:endParaRPr lang="ru-RU" alt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ресурс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устойчивого развития </a:t>
            </a:r>
            <a:r>
              <a:rPr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общества</a:t>
            </a:r>
          </a:p>
          <a:p>
            <a:pPr>
              <a:defRPr/>
            </a:pPr>
            <a:endParaRPr lang="ru-RU" alt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Итоги </a:t>
            </a:r>
            <a:r>
              <a:rPr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2022-2023 учебного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</a:t>
            </a:r>
            <a:r>
              <a:rPr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ода и </a:t>
            </a:r>
            <a:endParaRPr lang="ru-RU" alt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задачи на </a:t>
            </a:r>
            <a:r>
              <a:rPr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2023-2024 учебный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5708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5" y="116632"/>
            <a:ext cx="9036496" cy="1167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Результаты олимпиад </a:t>
            </a:r>
            <a:b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конкурсов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9291" y="1412776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9291" y="1484784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260239"/>
              </p:ext>
            </p:extLst>
          </p:nvPr>
        </p:nvGraphicFramePr>
        <p:xfrm>
          <a:off x="142844" y="2143116"/>
          <a:ext cx="7090158" cy="39490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3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365">
                  <a:extLst>
                    <a:ext uri="{9D8B030D-6E8A-4147-A177-3AD203B41FA5}">
                      <a16:colId xmlns:a16="http://schemas.microsoft.com/office/drawing/2014/main" val="2385945899"/>
                    </a:ext>
                  </a:extLst>
                </a:gridCol>
                <a:gridCol w="1385365">
                  <a:extLst>
                    <a:ext uri="{9D8B030D-6E8A-4147-A177-3AD203B41FA5}">
                      <a16:colId xmlns:a16="http://schemas.microsoft.com/office/drawing/2014/main" val="2856289561"/>
                    </a:ext>
                  </a:extLst>
                </a:gridCol>
              </a:tblGrid>
              <a:tr h="50895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ookman Old Style" pitchFamily="18" charset="0"/>
                        </a:rPr>
                        <a:t>Конкурсы и олимпиады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Победители и Призеры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35">
                <a:tc vMerge="1">
                  <a:txBody>
                    <a:bodyPr/>
                    <a:lstStyle/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2020-2021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2021-2022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2022-2023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95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Городские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90</a:t>
                      </a:r>
                      <a:endParaRPr lang="ru-RU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95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Региональные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7</a:t>
                      </a:r>
                      <a:endParaRPr lang="ru-RU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95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Всероссийские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11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Международные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95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Всего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104</a:t>
                      </a:r>
                      <a:endParaRPr lang="ru-RU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163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5" name="Picture 3" descr="C:\Users\Надежда\Desktop\090639_14194011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9963"/>
            <a:ext cx="1441269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59291" y="6165304"/>
            <a:ext cx="389877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 smtClean="0">
                <a:solidFill>
                  <a:schemeClr val="bg1">
                    <a:lumMod val="75000"/>
                  </a:schemeClr>
                </a:solidFill>
                <a:latin typeface="Andantino script" panose="02000400000000000000" pitchFamily="2" charset="0"/>
              </a:rPr>
              <a:t>Школа ума и сердца</a:t>
            </a:r>
            <a:endParaRPr lang="ru-RU" sz="3600" dirty="0">
              <a:solidFill>
                <a:schemeClr val="bg1">
                  <a:lumMod val="75000"/>
                </a:schemeClr>
              </a:solidFill>
              <a:latin typeface="Andantino script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869560" cy="6663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Городские олимпиады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300715"/>
              </p:ext>
            </p:extLst>
          </p:nvPr>
        </p:nvGraphicFramePr>
        <p:xfrm>
          <a:off x="251520" y="692696"/>
          <a:ext cx="8712968" cy="24548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63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период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участников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Победители и призеры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Результативность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3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2021-2022 г.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24,9%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2022-2023 г.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35,95%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3" descr="C:\Users\Надежда\Desktop\090639_14194011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37213" cy="119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4432499"/>
              </p:ext>
            </p:extLst>
          </p:nvPr>
        </p:nvGraphicFramePr>
        <p:xfrm>
          <a:off x="323528" y="3068960"/>
          <a:ext cx="82809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6128082"/>
            <a:ext cx="8986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2.5% участников набрали 0 баллов,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5% участников показали результативность менее 10 %!!!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45485"/>
              </p:ext>
            </p:extLst>
          </p:nvPr>
        </p:nvGraphicFramePr>
        <p:xfrm>
          <a:off x="251520" y="908720"/>
          <a:ext cx="8712968" cy="584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2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ОО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участников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Победители и призеры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Результативность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Гимназия № 3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24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4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24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СОШ № 8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СОШ № 10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Гимназия № 23</a:t>
                      </a:r>
                      <a:endParaRPr lang="ru-RU" sz="24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СОШ № 25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Гимназия № 35</a:t>
                      </a:r>
                      <a:endParaRPr lang="ru-RU" sz="24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СОШ № 36</a:t>
                      </a:r>
                      <a:endParaRPr lang="ru-RU" sz="24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СОШ № 39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ПКЛ</a:t>
                      </a:r>
                      <a:endParaRPr lang="ru-RU" sz="24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ru-RU" sz="2400" b="1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2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Лицей № 1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49072" cy="93610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Региональные  олимпиады 2022-2023 </a:t>
            </a:r>
            <a:r>
              <a:rPr lang="ru-RU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8098"/>
              </p:ext>
            </p:extLst>
          </p:nvPr>
        </p:nvGraphicFramePr>
        <p:xfrm>
          <a:off x="251520" y="908720"/>
          <a:ext cx="8712968" cy="5806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72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Образовательное учреждение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2023 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2022 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 anchor="ctr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2021 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 anchor="ctr"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ПКЛ г.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Владимир</a:t>
                      </a:r>
                    </a:p>
                  </a:txBody>
                  <a:tcPr marL="114300" marR="114300" marT="114300" marB="114300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Гимназия 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 г. Муром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3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3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Школа №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 г. Владимир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3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6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Гимназия №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им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А.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Столетова г. Владимир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4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/>
                        <a:t>5</a:t>
                      </a:r>
                      <a:endParaRPr lang="ru-RU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8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Гимназия №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 г. Владимир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8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Школа №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 г. Владимир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/>
                        <a:t>6</a:t>
                      </a:r>
                      <a:endParaRPr lang="ru-RU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/>
                        <a:t>6</a:t>
                      </a:r>
                      <a:endParaRPr lang="ru-RU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6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8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Школа № 22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г.Ковров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/>
                        <a:t>7</a:t>
                      </a:r>
                      <a:endParaRPr lang="ru-RU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/>
                        <a:t>8</a:t>
                      </a:r>
                      <a:endParaRPr lang="ru-RU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10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8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Школа №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 г. Ковров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/>
                        <a:t>8</a:t>
                      </a:r>
                      <a:endParaRPr lang="ru-RU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/>
                        <a:t>7</a:t>
                      </a:r>
                      <a:endParaRPr lang="ru-RU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8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Школа №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 г. Александров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/>
                        <a:t>9</a:t>
                      </a:r>
                      <a:endParaRPr lang="ru-RU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/>
                        <a:t>10</a:t>
                      </a:r>
                      <a:endParaRPr lang="ru-RU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—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8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Школа №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 г. Владимир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/>
                        <a:t>10</a:t>
                      </a:r>
                      <a:endParaRPr lang="ru-RU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/>
                        <a:t>—</a:t>
                      </a:r>
                      <a:endParaRPr lang="ru-RU" sz="16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kern="1200" dirty="0"/>
                        <a:t>—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16632"/>
            <a:ext cx="907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Рейтинг 10 лучших школ Владимирской области </a:t>
            </a:r>
            <a:endParaRPr lang="ru-RU" sz="2400" b="1" dirty="0" smtClean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( исследование </a:t>
            </a:r>
            <a:r>
              <a:rPr lang="en-US" sz="2000" b="1" dirty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RAEX</a:t>
            </a:r>
            <a:r>
              <a:rPr lang="en-US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042798" cy="1590430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3200" b="1" dirty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Лучшие школы Владимирской области </a:t>
            </a:r>
            <a:br>
              <a:rPr lang="ru-RU" sz="3200" b="1" dirty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 количеству выпускников, поступивших</a:t>
            </a:r>
            <a:br>
              <a:rPr lang="ru-RU" sz="3200" b="1" dirty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в ведущие вузы России (2022 год</a:t>
            </a:r>
            <a:r>
              <a:rPr lang="ru-RU" sz="3200" b="1" dirty="0"/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332158"/>
              </p:ext>
            </p:extLst>
          </p:nvPr>
        </p:nvGraphicFramePr>
        <p:xfrm>
          <a:off x="438948" y="1925018"/>
          <a:ext cx="8237507" cy="491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0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dirty="0">
                          <a:solidFill>
                            <a:srgbClr val="FFFFFF"/>
                          </a:solidFill>
                          <a:effectLst/>
                        </a:rPr>
                        <a:t>Место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dirty="0">
                          <a:solidFill>
                            <a:srgbClr val="FFFFFF"/>
                          </a:solidFill>
                          <a:effectLst/>
                        </a:rPr>
                        <a:t>Название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dirty="0">
                          <a:solidFill>
                            <a:srgbClr val="FFFFFF"/>
                          </a:solidFill>
                          <a:effectLst/>
                        </a:rPr>
                        <a:t>Город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Промышленно-коммерческий лицей</a:t>
                      </a:r>
                      <a:endParaRPr lang="ru-RU" sz="1800" b="1" u="none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Владимир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2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Школа № 25 (Владимир)</a:t>
                      </a:r>
                      <a:endParaRPr lang="ru-RU" sz="1800" b="1" u="none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Владимир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3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Гимназия № 6 (Муром)</a:t>
                      </a:r>
                      <a:endParaRPr lang="ru-RU" sz="1800" b="1" u="none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Муром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4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Гимназия № 3 (Владимир)</a:t>
                      </a:r>
                      <a:endParaRPr lang="ru-RU" sz="1800" b="1" u="non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Владимир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5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Лингвистическая гимназия №23 им. А.Г. Столетова</a:t>
                      </a:r>
                      <a:endParaRPr lang="ru-RU" sz="1800" b="1" u="none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Владимир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6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Школа № 36 (Владимир)</a:t>
                      </a:r>
                      <a:endParaRPr lang="ru-RU" sz="1800" b="1" u="none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Владимир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7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Школа № 21</a:t>
                      </a:r>
                      <a:endParaRPr lang="ru-RU" sz="1800" b="1" u="none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Ковров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8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Школа №22 имени Героя РФ Сергеева </a:t>
                      </a:r>
                      <a:r>
                        <a:rPr lang="ru-RU" sz="1800" b="1" u="none" strike="noStrike" dirty="0" smtClean="0">
                          <a:effectLst/>
                        </a:rPr>
                        <a:t>Г.Н.</a:t>
                      </a:r>
                      <a:endParaRPr lang="ru-RU" sz="1800" b="1" u="none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Ковров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9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Лицей-интернат № 1</a:t>
                      </a:r>
                      <a:endParaRPr lang="ru-RU" sz="1800" b="1" u="none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Владимир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10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Школа № 13 (Александров)</a:t>
                      </a:r>
                      <a:endParaRPr lang="ru-RU" sz="1800" b="1" u="none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effectLst/>
                        </a:rPr>
                        <a:t>Александров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99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147" y="404664"/>
            <a:ext cx="8034116" cy="1674680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3200" b="1" dirty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Рейтинг лучших школ России по конкурентоспособности выпускников в сфере «Медицина» (2022 год)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187868"/>
              </p:ext>
            </p:extLst>
          </p:nvPr>
        </p:nvGraphicFramePr>
        <p:xfrm>
          <a:off x="369502" y="1809253"/>
          <a:ext cx="8528536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</a:rPr>
                        <a:t>Место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</a:rPr>
                        <a:t>Название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</a:rPr>
                        <a:t>Регион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</a:rPr>
                        <a:t>Город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</a:rPr>
                        <a:t>Балл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1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hlinkClick r:id="rId2"/>
                        </a:rPr>
                        <a:t>Медицинский </a:t>
                      </a:r>
                      <a:r>
                        <a:rPr lang="ru-RU" sz="1400" b="1" u="none" strike="noStrike" dirty="0" err="1">
                          <a:effectLst/>
                          <a:hlinkClick r:id="rId2"/>
                        </a:rPr>
                        <a:t>Сеченовский</a:t>
                      </a:r>
                      <a:r>
                        <a:rPr lang="ru-RU" sz="1400" b="1" u="none" strike="noStrike" dirty="0">
                          <a:effectLst/>
                          <a:hlinkClick r:id="rId2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hlinkClick r:id="rId2"/>
                        </a:rPr>
                        <a:t>Предуниверсарий</a:t>
                      </a:r>
                      <a:endParaRPr lang="ru-RU" sz="1400" b="1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100.000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2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hlinkClick r:id="rId3"/>
                        </a:rPr>
                        <a:t>Лицей № 214</a:t>
                      </a:r>
                      <a:endParaRPr lang="ru-RU" sz="1400" b="1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Санкт-Петербург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Санкт-Петербург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38.864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3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hlinkClick r:id="rId4"/>
                        </a:rPr>
                        <a:t>Школа № 1535</a:t>
                      </a:r>
                      <a:endParaRPr lang="ru-RU" sz="1400" b="1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36.601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4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hlinkClick r:id="rId5"/>
                        </a:rPr>
                        <a:t>Лицей Классический</a:t>
                      </a:r>
                      <a:endParaRPr lang="ru-RU" sz="1400" b="1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Самарская область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Самара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34.964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5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hlinkClick r:id="rId6"/>
                        </a:rPr>
                        <a:t>Республиканский лицей для одаренных детей</a:t>
                      </a:r>
                      <a:endParaRPr lang="ru-RU" sz="1400" b="1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Мордовия Республика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Саранск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33.397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6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hlinkClick r:id="rId7"/>
                        </a:rPr>
                        <a:t>Средняя школа № 144</a:t>
                      </a:r>
                      <a:endParaRPr lang="ru-RU" sz="1400" b="1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Красноярский край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Красноярск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31.638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7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hlinkClick r:id="rId8"/>
                        </a:rPr>
                        <a:t>Лицей № 12 (Химки)</a:t>
                      </a:r>
                      <a:endParaRPr lang="ru-RU" sz="1400" b="1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Московская область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Химки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29.237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8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hlinkClick r:id="rId9"/>
                        </a:rPr>
                        <a:t>Школа № 1253</a:t>
                      </a:r>
                      <a:endParaRPr lang="ru-RU" sz="1400" b="1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28.555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9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hlinkClick r:id="rId10"/>
                        </a:rPr>
                        <a:t>Лицей № 116 имени Героя Советского Союза А.С.Умеркина</a:t>
                      </a:r>
                      <a:endParaRPr lang="ru-RU" sz="1400" b="1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Татарстан республика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Казань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27.516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10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hlinkClick r:id="rId11"/>
                        </a:rPr>
                        <a:t>Школа № 1950</a:t>
                      </a:r>
                      <a:endParaRPr lang="ru-RU" sz="1400" b="1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26.559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11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hlinkClick r:id="rId12"/>
                        </a:rPr>
                        <a:t>Школа № 1529 имени А.С. Грибоедова</a:t>
                      </a:r>
                      <a:endParaRPr lang="ru-RU" sz="1400" b="1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25.499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12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hlinkClick r:id="rId13"/>
                        </a:rPr>
                        <a:t>Лицей № 9 (Белгород)</a:t>
                      </a:r>
                      <a:endParaRPr lang="ru-RU" sz="1400" b="1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Белгородская область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Белгород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23.773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13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hlinkClick r:id="rId14"/>
                        </a:rPr>
                        <a:t>Лицей для одаренных детей ДАТ "Солнечный город"</a:t>
                      </a:r>
                      <a:endParaRPr lang="ru-RU" sz="1400" b="1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>
                          <a:effectLst/>
                        </a:rPr>
                        <a:t>Кабардино-Балкария республика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Нальчик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dirty="0">
                          <a:effectLst/>
                        </a:rPr>
                        <a:t>22.053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4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147" y="260648"/>
            <a:ext cx="8034116" cy="18186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Рейтинг лучших школ России по конкурентоспособности выпускников в сфере «Медицина» (2022 год)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497292"/>
              </p:ext>
            </p:extLst>
          </p:nvPr>
        </p:nvGraphicFramePr>
        <p:xfrm>
          <a:off x="425369" y="1809253"/>
          <a:ext cx="847266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</a:rPr>
                        <a:t>Место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</a:rPr>
                        <a:t>Название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</a:rPr>
                        <a:t>Регион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</a:rPr>
                        <a:t>Город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</a:rPr>
                        <a:t>Балл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dirty="0">
                          <a:effectLst/>
                        </a:rPr>
                        <a:t>22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hlinkClick r:id="rId2"/>
                        </a:rPr>
                        <a:t>Московская школа на Юго-Западе № 1543</a:t>
                      </a:r>
                      <a:endParaRPr lang="ru-RU" sz="1600" b="0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19.023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>
                          <a:effectLst/>
                        </a:rPr>
                        <a:t>23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hlinkClick r:id="rId3"/>
                        </a:rPr>
                        <a:t>Лицей № 623 имени Ивана Петровича Павлова</a:t>
                      </a:r>
                      <a:endParaRPr lang="ru-RU" sz="1600" b="0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Санкт-Петербург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Санкт-Петербург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18.935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>
                          <a:effectLst/>
                        </a:rPr>
                        <a:t>24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hlinkClick r:id="rId4"/>
                        </a:rPr>
                        <a:t>СУНЦ МГУ</a:t>
                      </a:r>
                      <a:endParaRPr lang="ru-RU" sz="1600" b="0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17.911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>
                          <a:effectLst/>
                        </a:rPr>
                        <a:t>25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hlinkClick r:id="rId5"/>
                        </a:rPr>
                        <a:t>Средняя школа №7 с углубленным изучением отдельных предметов</a:t>
                      </a:r>
                      <a:endParaRPr lang="ru-RU" sz="1600" b="0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Нижегородская область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Дзержинск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17.830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Гимназия № 3 (Владимир)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Владимирская область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Владимир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17.759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>
                          <a:effectLst/>
                        </a:rPr>
                        <a:t>27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hlinkClick r:id="rId6"/>
                        </a:rPr>
                        <a:t>Лицей № 1 (Подольск)</a:t>
                      </a:r>
                      <a:endParaRPr lang="ru-RU" sz="1600" b="0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Московская область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Подольск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17.391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>
                          <a:effectLst/>
                        </a:rPr>
                        <a:t>28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hlinkClick r:id="rId7"/>
                        </a:rPr>
                        <a:t>Университетская гимназия МГУ имени М.В. Ломоносова</a:t>
                      </a:r>
                      <a:endParaRPr lang="ru-RU" sz="1600" b="0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Москва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16.573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>
                          <a:effectLst/>
                        </a:rPr>
                        <a:t>29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hlinkClick r:id="rId8"/>
                        </a:rPr>
                        <a:t>Центр образования № 38</a:t>
                      </a:r>
                      <a:endParaRPr lang="ru-RU" sz="1600" b="0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Тульская область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Тула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16.042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>
                          <a:effectLst/>
                        </a:rPr>
                        <a:t>30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hlinkClick r:id="rId9"/>
                        </a:rPr>
                        <a:t>Гимназия № 30 имени </a:t>
                      </a:r>
                      <a:r>
                        <a:rPr lang="ru-RU" sz="1600" b="0" u="none" strike="noStrike" dirty="0" err="1">
                          <a:effectLst/>
                          <a:hlinkClick r:id="rId9"/>
                        </a:rPr>
                        <a:t>Музалёва</a:t>
                      </a:r>
                      <a:r>
                        <a:rPr lang="ru-RU" sz="1600" b="0" u="none" strike="noStrike" dirty="0">
                          <a:effectLst/>
                          <a:hlinkClick r:id="rId9"/>
                        </a:rPr>
                        <a:t> Д.Н.</a:t>
                      </a:r>
                      <a:endParaRPr lang="ru-RU" sz="1600" b="0" dirty="0">
                        <a:effectLst/>
                      </a:endParaRP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Карелия республика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Петрозаводск</a:t>
                      </a:r>
                    </a:p>
                  </a:txBody>
                  <a:tcPr marL="34290" marR="34290" marT="68580" marB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15.502</a:t>
                      </a:r>
                    </a:p>
                  </a:txBody>
                  <a:tcPr marL="34290" marR="34290" marT="68580" marB="685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9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181684" cy="13103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Направления совершенствования организации образовательного процесса</a:t>
            </a:r>
            <a:endParaRPr lang="ru-RU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4282" y="3429000"/>
            <a:ext cx="8786874" cy="1285884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ru-RU" altLang="ru-RU" sz="24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36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2844" y="1857364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2844" y="2000240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/>
        </p:nvGraphicFramePr>
        <p:xfrm>
          <a:off x="142844" y="2143116"/>
          <a:ext cx="871543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7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6696"/>
            <a:ext cx="9324528" cy="116742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Задачи на 2023-2024 учебный год</a:t>
            </a:r>
            <a:endParaRPr lang="ru-RU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099" name="Picture 3" descr="C:\Users\Надежда\Downloads\hotpng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67" y="1484784"/>
            <a:ext cx="4876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000108"/>
            <a:ext cx="9061162" cy="585789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latin typeface="Book Antiqua" pitchFamily="18" charset="0"/>
              </a:rPr>
              <a:t>Осуществить внедрение </a:t>
            </a:r>
            <a:r>
              <a:rPr lang="ru-RU" altLang="ru-RU" sz="2200" dirty="0">
                <a:latin typeface="Book Antiqua" pitchFamily="18" charset="0"/>
              </a:rPr>
              <a:t>ФГОС НОО, </a:t>
            </a:r>
            <a:r>
              <a:rPr lang="ru-RU" altLang="ru-RU" sz="2200" dirty="0" smtClean="0">
                <a:latin typeface="Book Antiqua" pitchFamily="18" charset="0"/>
              </a:rPr>
              <a:t>ООО, СОО в 1-11 классах, принять новые образовательные программы НОО, ООО, СОО;  </a:t>
            </a:r>
            <a:r>
              <a:rPr lang="ru-RU" altLang="ru-RU" sz="2200" dirty="0">
                <a:latin typeface="Book Antiqua" pitchFamily="18" charset="0"/>
              </a:rPr>
              <a:t>формировать </a:t>
            </a:r>
            <a:r>
              <a:rPr lang="ru-RU" altLang="ru-RU" sz="2200" dirty="0" err="1" smtClean="0">
                <a:latin typeface="Book Antiqua" pitchFamily="18" charset="0"/>
              </a:rPr>
              <a:t>критериальное</a:t>
            </a:r>
            <a:r>
              <a:rPr lang="ru-RU" altLang="ru-RU" sz="2200" dirty="0" smtClean="0">
                <a:latin typeface="Book Antiqua" pitchFamily="18" charset="0"/>
              </a:rPr>
              <a:t> оценивание. </a:t>
            </a:r>
            <a:endParaRPr lang="ru-RU" altLang="ru-RU" sz="2200" dirty="0">
              <a:latin typeface="Book Antiqua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latin typeface="Book Antiqua" pitchFamily="18" charset="0"/>
              </a:rPr>
              <a:t>Повышать статус и роль педагога гимназии в обществе, создавать условия для распространения педагогического опыта ОУ и лучших педагогов по развитию новой практики образования в </a:t>
            </a:r>
            <a:r>
              <a:rPr lang="ru-RU" altLang="ru-RU" sz="2200" dirty="0" smtClean="0">
                <a:latin typeface="Book Antiqua" pitchFamily="18" charset="0"/>
              </a:rPr>
              <a:t>условиях</a:t>
            </a:r>
            <a:r>
              <a:rPr lang="ru-RU" altLang="ru-RU" sz="2200" dirty="0">
                <a:latin typeface="Book Antiqua" pitchFamily="18" charset="0"/>
              </a:rPr>
              <a:t> </a:t>
            </a:r>
            <a:r>
              <a:rPr lang="ru-RU" altLang="ru-RU" sz="2200" dirty="0" smtClean="0">
                <a:latin typeface="Book Antiqua" pitchFamily="18" charset="0"/>
              </a:rPr>
              <a:t>трансформации образования.</a:t>
            </a:r>
            <a:endParaRPr lang="ru-RU" altLang="ru-RU" sz="2200" dirty="0">
              <a:latin typeface="Book Antiqua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latin typeface="Book Antiqua" pitchFamily="18" charset="0"/>
              </a:rPr>
              <a:t>Осуществлять работу </a:t>
            </a:r>
            <a:r>
              <a:rPr lang="ru-RU" altLang="ru-RU" sz="2200" dirty="0" smtClean="0">
                <a:latin typeface="Book Antiqua" pitchFamily="18" charset="0"/>
              </a:rPr>
              <a:t>по </a:t>
            </a:r>
            <a:r>
              <a:rPr lang="ru-RU" altLang="ru-RU" sz="2200" dirty="0">
                <a:latin typeface="Book Antiqua" pitchFamily="18" charset="0"/>
              </a:rPr>
              <a:t>теме «Профессионально-личностное развитие педагогов в условиях введения </a:t>
            </a:r>
            <a:r>
              <a:rPr lang="ru-RU" altLang="ru-RU" sz="2200" dirty="0" smtClean="0">
                <a:latin typeface="Book Antiqua" pitchFamily="18" charset="0"/>
              </a:rPr>
              <a:t>обновленных ФГОС».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200" dirty="0">
                <a:solidFill>
                  <a:srgbClr val="161645"/>
                </a:solidFill>
                <a:latin typeface="Book Antiqua" pitchFamily="18" charset="0"/>
              </a:rPr>
              <a:t>Совершенствовать условия функционирования и развития ОУ, направленное на повышение качества </a:t>
            </a:r>
            <a:r>
              <a:rPr lang="ru-RU" altLang="ru-RU" sz="2200" dirty="0" smtClean="0">
                <a:solidFill>
                  <a:srgbClr val="161645"/>
                </a:solidFill>
                <a:latin typeface="Book Antiqua" pitchFamily="18" charset="0"/>
              </a:rPr>
              <a:t>образования. Продолжить </a:t>
            </a:r>
            <a:r>
              <a:rPr lang="ru-RU" altLang="ru-RU" sz="2200" dirty="0">
                <a:solidFill>
                  <a:srgbClr val="161645"/>
                </a:solidFill>
                <a:latin typeface="Book Antiqua" pitchFamily="18" charset="0"/>
              </a:rPr>
              <a:t>освоение и внедрение в педагогическую практику информационных образовательных технологий.</a:t>
            </a:r>
          </a:p>
          <a:p>
            <a:pPr marL="0" indent="0" algn="just">
              <a:buNone/>
              <a:defRPr/>
            </a:pPr>
            <a:endParaRPr lang="ru-RU" altLang="ru-RU" sz="2400" dirty="0" smtClean="0">
              <a:latin typeface="Bookman Old Style" panose="02050604050505020204" pitchFamily="18" charset="0"/>
            </a:endParaRPr>
          </a:p>
          <a:p>
            <a:pPr marL="0" indent="0" algn="just">
              <a:buNone/>
              <a:defRPr/>
            </a:pPr>
            <a:endParaRPr lang="ru-RU" altLang="ru-RU" sz="24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36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783684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908720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6696"/>
            <a:ext cx="9324528" cy="116742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Задачи на 2023-2024 учебный год</a:t>
            </a:r>
            <a:endParaRPr lang="ru-RU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099" name="Picture 3" descr="C:\Users\Надежда\Downloads\hotpng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67" y="1484784"/>
            <a:ext cx="4876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24666" y="858652"/>
            <a:ext cx="9061162" cy="587727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300" dirty="0">
                <a:latin typeface="Book Antiqua" pitchFamily="18" charset="0"/>
              </a:rPr>
              <a:t>Усилить воспитательную составляющую процесса образования. Осуществить реализацию  </a:t>
            </a:r>
            <a:r>
              <a:rPr lang="ru-RU" altLang="ru-RU" sz="2300" dirty="0" smtClean="0">
                <a:latin typeface="Book Antiqua" pitchFamily="18" charset="0"/>
              </a:rPr>
              <a:t>федеральных воспитательных проектов.</a:t>
            </a:r>
            <a:endParaRPr lang="ru-RU" altLang="ru-RU" sz="2300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300" dirty="0" smtClean="0">
                <a:solidFill>
                  <a:srgbClr val="161645"/>
                </a:solidFill>
                <a:latin typeface="Book Antiqua" pitchFamily="18" charset="0"/>
              </a:rPr>
              <a:t>Совершенствовать </a:t>
            </a:r>
            <a:r>
              <a:rPr lang="ru-RU" altLang="ru-RU" sz="2300" dirty="0">
                <a:solidFill>
                  <a:srgbClr val="161645"/>
                </a:solidFill>
                <a:latin typeface="Book Antiqua" pitchFamily="18" charset="0"/>
              </a:rPr>
              <a:t>систему психологического сопровождения учащихся. Психологической службе осуществлять практико-ориентированное сопровождение среднего звена с применением технологии персонализации, доводить до сведения классных руководителей результаты </a:t>
            </a:r>
            <a:r>
              <a:rPr lang="ru-RU" altLang="ru-RU" sz="2300" dirty="0" smtClean="0">
                <a:solidFill>
                  <a:srgbClr val="161645"/>
                </a:solidFill>
                <a:latin typeface="Book Antiqua" pitchFamily="18" charset="0"/>
              </a:rPr>
              <a:t>исследований.</a:t>
            </a:r>
            <a:endParaRPr lang="ru-RU" altLang="ru-RU" sz="2300" dirty="0">
              <a:solidFill>
                <a:srgbClr val="161645"/>
              </a:solidFill>
              <a:latin typeface="Book Antiqua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300" dirty="0">
                <a:solidFill>
                  <a:srgbClr val="161645"/>
                </a:solidFill>
                <a:latin typeface="Book Antiqua" pitchFamily="18" charset="0"/>
              </a:rPr>
              <a:t>Продолжить внедрение </a:t>
            </a:r>
            <a:r>
              <a:rPr lang="ru-RU" altLang="ru-RU" sz="2300" dirty="0" err="1">
                <a:solidFill>
                  <a:srgbClr val="161645"/>
                </a:solidFill>
                <a:latin typeface="Book Antiqua" pitchFamily="18" charset="0"/>
              </a:rPr>
              <a:t>здоровьесберегающих</a:t>
            </a:r>
            <a:r>
              <a:rPr lang="ru-RU" altLang="ru-RU" sz="2300" dirty="0">
                <a:solidFill>
                  <a:srgbClr val="161645"/>
                </a:solidFill>
                <a:latin typeface="Book Antiqua" pitchFamily="18" charset="0"/>
              </a:rPr>
              <a:t> технологий; повышать удельный вес и качество занятий физической культурой, привлекать учащихся к массовым занятиям спортом.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300" dirty="0">
                <a:solidFill>
                  <a:srgbClr val="161645"/>
                </a:solidFill>
                <a:latin typeface="Book Antiqua" pitchFamily="18" charset="0"/>
              </a:rPr>
              <a:t>Создавать условия для выявление и поддержки талантливых детей. Совершенствовать базу  данных одаренных детей по различным видам одаренности</a:t>
            </a:r>
            <a:r>
              <a:rPr lang="ru-RU" altLang="ru-RU" sz="2300" dirty="0">
                <a:latin typeface="Book Antiqua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Bookman Old Style" panose="020506040505050202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783684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908720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3841"/>
            <a:ext cx="9144000" cy="432861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493168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 w="2222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5373216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5245224" y="6165304"/>
            <a:ext cx="389877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>
                <a:solidFill>
                  <a:schemeClr val="bg1">
                    <a:lumMod val="85000"/>
                  </a:schemeClr>
                </a:solidFill>
                <a:latin typeface="Andantino script" panose="02000400000000000000" pitchFamily="2" charset="0"/>
              </a:rPr>
              <a:t>Школа ума и сердца</a:t>
            </a: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0" y="1700809"/>
            <a:ext cx="9144000" cy="3891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Программа развития 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МАОУ г. Владимира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«Гимназия №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3» на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2018-2023 гг.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«ШКОЛА КУЛЬТУРЫ </a:t>
            </a: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СОЗИДАНИЯ»</a:t>
            </a:r>
          </a:p>
        </p:txBody>
      </p:sp>
      <p:pic>
        <p:nvPicPr>
          <p:cNvPr id="11" name="Picture 2" descr="C:\Users\Надежда\Downloads\pngegg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54" y="33231"/>
            <a:ext cx="819240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3841"/>
            <a:ext cx="9144000" cy="432861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493168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 w="2222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5373216"/>
            <a:ext cx="9144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3"/>
          <p:cNvSpPr txBox="1">
            <a:spLocks/>
          </p:cNvSpPr>
          <p:nvPr/>
        </p:nvSpPr>
        <p:spPr>
          <a:xfrm>
            <a:off x="0" y="1606120"/>
            <a:ext cx="6228184" cy="3911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Управление образования </a:t>
            </a:r>
            <a:br>
              <a:rPr lang="ru-RU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администрации г. Владимира</a:t>
            </a:r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Муниципальное </a:t>
            </a:r>
            <a:b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автономное общеобразовательное учреждение г. Владимира «Гимназия № 3»</a:t>
            </a:r>
          </a:p>
          <a:p>
            <a:pPr>
              <a:spcBef>
                <a:spcPts val="0"/>
              </a:spcBef>
            </a:pPr>
            <a:endParaRPr lang="ru-RU" sz="3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Директор </a:t>
            </a:r>
            <a:r>
              <a:rPr lang="ru-RU" sz="3000" b="1" i="1" dirty="0" smtClean="0">
                <a:solidFill>
                  <a:schemeClr val="tx1"/>
                </a:solidFill>
                <a:latin typeface="Book Antiqua" pitchFamily="18" charset="0"/>
              </a:rPr>
              <a:t>Т.Ю</a:t>
            </a:r>
            <a:r>
              <a:rPr lang="ru-RU" sz="3000" b="1" i="1" dirty="0">
                <a:solidFill>
                  <a:schemeClr val="tx1"/>
                </a:solidFill>
                <a:latin typeface="Book Antiqua" pitchFamily="18" charset="0"/>
              </a:rPr>
              <a:t>. </a:t>
            </a:r>
            <a:r>
              <a:rPr lang="ru-RU" sz="3000" b="1" i="1" dirty="0" err="1" smtClean="0">
                <a:solidFill>
                  <a:schemeClr val="tx1"/>
                </a:solidFill>
                <a:latin typeface="Book Antiqua" pitchFamily="18" charset="0"/>
              </a:rPr>
              <a:t>Ковалькова</a:t>
            </a:r>
            <a:endParaRPr lang="ru-RU" sz="2600" b="1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7" name="Picture 3" descr="C:\Users\Надежда\Desktop\Dsan97Vbk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06121"/>
            <a:ext cx="2733037" cy="364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217617" y="-17520"/>
            <a:ext cx="389877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  <a:latin typeface="Andantino script" panose="02000400000000000000" pitchFamily="2" charset="0"/>
              </a:rPr>
              <a:t>Школа ума и сердца</a:t>
            </a:r>
            <a:endParaRPr lang="ru-RU" sz="3600" dirty="0">
              <a:solidFill>
                <a:schemeClr val="bg1">
                  <a:lumMod val="85000"/>
                </a:schemeClr>
              </a:solidFill>
              <a:latin typeface="Andantino script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186696"/>
            <a:ext cx="9181684" cy="116742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Портрет коллеги</a:t>
            </a:r>
            <a:endParaRPr lang="ru-RU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8578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наш коллега любит общаться с детьми и про детей;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умеет слушать и слышать;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любит учиться и хорошо воспринимает обратную связь;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умеет быть не только мягким и поддерживающим, но и твердым и уверенным;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готов говорить с детьми о том, что интересно самим детям, а еще с родителями о том, что происходит с их детьми;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умеет работать в команде;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заботится о своем </a:t>
            </a:r>
            <a:r>
              <a:rPr lang="ru-RU" sz="2400" dirty="0" err="1" smtClean="0">
                <a:latin typeface="Book Antiqua" pitchFamily="18" charset="0"/>
              </a:rPr>
              <a:t>work-lifebalance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не боится </a:t>
            </a:r>
            <a:r>
              <a:rPr lang="ru-RU" sz="2400" dirty="0" err="1" smtClean="0">
                <a:latin typeface="Book Antiqua" pitchFamily="18" charset="0"/>
              </a:rPr>
              <a:t>дедлайнов</a:t>
            </a:r>
            <a:r>
              <a:rPr lang="ru-RU" sz="2400" dirty="0" smtClean="0">
                <a:latin typeface="Book Antiqua" pitchFamily="18" charset="0"/>
              </a:rPr>
              <a:t>, табличек, </a:t>
            </a:r>
            <a:r>
              <a:rPr lang="ru-RU" sz="2400" dirty="0" err="1" smtClean="0">
                <a:latin typeface="Book Antiqua" pitchFamily="18" charset="0"/>
              </a:rPr>
              <a:t>гугл-документов</a:t>
            </a:r>
            <a:r>
              <a:rPr lang="ru-RU" sz="2400" dirty="0" smtClean="0">
                <a:latin typeface="Book Antiqua" pitchFamily="18" charset="0"/>
              </a:rPr>
              <a:t> и не гнушается быть пунктуальным;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хоть немного ориентируется в трендах современного образования.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endParaRPr lang="ru-RU" altLang="ru-RU" sz="24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endParaRPr lang="ru-RU" sz="236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783684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908720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7789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Надежда\Downloads\hotp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54" y="1484784"/>
            <a:ext cx="371824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32" y="-186696"/>
            <a:ext cx="8928992" cy="116742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Цель и задачи Программы</a:t>
            </a:r>
            <a:endParaRPr lang="ru-RU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54461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36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charset="0"/>
              </a:rPr>
              <a:t>Цель</a:t>
            </a:r>
            <a:r>
              <a:rPr lang="ru-RU" sz="2360" b="1" dirty="0" smtClean="0">
                <a:latin typeface="Book Antiqua" panose="02040602050305030304" pitchFamily="18" charset="0"/>
                <a:cs typeface="Arial" charset="0"/>
              </a:rPr>
              <a:t> – </a:t>
            </a:r>
            <a:r>
              <a:rPr lang="ru-RU" sz="2360" b="1" dirty="0">
                <a:latin typeface="Book Antiqua" panose="02040602050305030304" pitchFamily="18" charset="0"/>
                <a:cs typeface="Arial" charset="0"/>
              </a:rPr>
              <a:t>создание условий для обеспечения доступности качественного образования для всех категорий обучающихся на основе реализации </a:t>
            </a:r>
            <a:r>
              <a:rPr lang="ru-RU" sz="2360" b="1" dirty="0" smtClean="0">
                <a:latin typeface="Book Antiqua" panose="02040602050305030304" pitchFamily="18" charset="0"/>
                <a:cs typeface="Arial" charset="0"/>
              </a:rPr>
              <a:t>ФГОС ОО и </a:t>
            </a:r>
            <a:r>
              <a:rPr lang="ru-RU" sz="2360" b="1" dirty="0">
                <a:latin typeface="Book Antiqua" panose="02040602050305030304" pitchFamily="18" charset="0"/>
                <a:cs typeface="Arial" charset="0"/>
              </a:rPr>
              <a:t>развития современной образовательной среды средствами внедрения новых образовательных технологий, обновления содержания образования и совершенствования его инфраструктуры</a:t>
            </a:r>
            <a:r>
              <a:rPr lang="ru-RU" sz="2360" b="1" dirty="0" smtClean="0">
                <a:latin typeface="Book Antiqua" panose="02040602050305030304" pitchFamily="18" charset="0"/>
                <a:cs typeface="Arial" charset="0"/>
              </a:rPr>
              <a:t>.</a:t>
            </a:r>
            <a:endParaRPr lang="ru-RU" sz="2360" b="1" dirty="0">
              <a:latin typeface="Book Antiqua" panose="02040602050305030304" pitchFamily="18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36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6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charset="0"/>
              </a:rPr>
              <a:t>Задачи: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60" b="1" dirty="0" smtClean="0">
                <a:latin typeface="Book Antiqua" panose="02040602050305030304" pitchFamily="18" charset="0"/>
                <a:cs typeface="Arial" charset="0"/>
              </a:rPr>
              <a:t>1.Обновление </a:t>
            </a:r>
            <a:r>
              <a:rPr lang="ru-RU" sz="2360" b="1" dirty="0">
                <a:latin typeface="Book Antiqua" panose="02040602050305030304" pitchFamily="18" charset="0"/>
                <a:cs typeface="Arial" charset="0"/>
              </a:rPr>
              <a:t>содержания образования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60" b="1" dirty="0">
                <a:latin typeface="Book Antiqua" panose="02040602050305030304" pitchFamily="18" charset="0"/>
                <a:cs typeface="Arial" charset="0"/>
              </a:rPr>
              <a:t>2.Развитие организационной структуры школы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60" b="1" dirty="0">
                <a:latin typeface="Book Antiqua" panose="02040602050305030304" pitchFamily="18" charset="0"/>
                <a:cs typeface="Arial" charset="0"/>
              </a:rPr>
              <a:t>3.Обновление внутренней системы профессионального развития педагогов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60" b="1" dirty="0">
                <a:latin typeface="Book Antiqua" panose="02040602050305030304" pitchFamily="18" charset="0"/>
                <a:cs typeface="Arial" charset="0"/>
              </a:rPr>
              <a:t>4.Обновление системы управленческой деятельности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60" b="1" dirty="0">
                <a:latin typeface="Book Antiqua" panose="02040602050305030304" pitchFamily="18" charset="0"/>
                <a:cs typeface="Arial" charset="0"/>
              </a:rPr>
              <a:t>5.Развитие предметно-пространственной среды школы и ее </a:t>
            </a:r>
            <a:r>
              <a:rPr lang="ru-RU" sz="2360" b="1" dirty="0" smtClean="0">
                <a:latin typeface="Book Antiqua" panose="02040602050305030304" pitchFamily="18" charset="0"/>
                <a:cs typeface="Arial" charset="0"/>
              </a:rPr>
              <a:t>инфраструктуры</a:t>
            </a:r>
            <a:endParaRPr lang="ru-RU" sz="236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783684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908720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32" y="-186696"/>
            <a:ext cx="9037468" cy="116742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Контингент учащихся</a:t>
            </a:r>
            <a:endParaRPr lang="ru-RU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783684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908720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229934"/>
              </p:ext>
            </p:extLst>
          </p:nvPr>
        </p:nvGraphicFramePr>
        <p:xfrm>
          <a:off x="169637" y="1052737"/>
          <a:ext cx="5050435" cy="230425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82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51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Учебный</a:t>
                      </a:r>
                    </a:p>
                    <a:p>
                      <a:pPr algn="ctr"/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год</a:t>
                      </a:r>
                      <a:endParaRPr lang="ru-RU" sz="20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Классы</a:t>
                      </a:r>
                      <a:endParaRPr lang="ru-RU" sz="20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Дети</a:t>
                      </a:r>
                      <a:endParaRPr lang="ru-RU" sz="20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2020-2021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989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2021-2022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1004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6451"/>
                  </a:ext>
                </a:extLst>
              </a:tr>
              <a:tr h="44303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2022-2023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38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1060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742818"/>
                  </a:ext>
                </a:extLst>
              </a:tr>
            </a:tbl>
          </a:graphicData>
        </a:graphic>
      </p:graphicFrame>
      <p:sp>
        <p:nvSpPr>
          <p:cNvPr id="11" name="Объект 2"/>
          <p:cNvSpPr txBox="1">
            <a:spLocks/>
          </p:cNvSpPr>
          <p:nvPr/>
        </p:nvSpPr>
        <p:spPr>
          <a:xfrm>
            <a:off x="5137720" y="6021288"/>
            <a:ext cx="389877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65000"/>
                  </a:schemeClr>
                </a:solidFill>
                <a:latin typeface="Andantino script" panose="02000400000000000000" pitchFamily="2" charset="0"/>
              </a:rPr>
              <a:t>Школа ума и сердца</a:t>
            </a:r>
            <a:endParaRPr lang="ru-RU" sz="2800" i="1" dirty="0">
              <a:solidFill>
                <a:schemeClr val="bg1">
                  <a:lumMod val="65000"/>
                </a:schemeClr>
              </a:solidFill>
              <a:latin typeface="Andantino script" panose="02000400000000000000" pitchFamily="2" charset="0"/>
            </a:endParaRPr>
          </a:p>
        </p:txBody>
      </p:sp>
      <p:pic>
        <p:nvPicPr>
          <p:cNvPr id="1026" name="Picture 2" descr="H:\ГИМНАЗИЯ 3\11Б выпуск 2021\фотосессия перед ПЗ\DSC_964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4027" r="4053" b="7009"/>
          <a:stretch/>
        </p:blipFill>
        <p:spPr bwMode="auto">
          <a:xfrm>
            <a:off x="179512" y="3472165"/>
            <a:ext cx="5028229" cy="31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дежда\Desktop\_rIQDOHnKY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"/>
          <a:stretch/>
        </p:blipFill>
        <p:spPr bwMode="auto">
          <a:xfrm>
            <a:off x="5364088" y="1047564"/>
            <a:ext cx="3672408" cy="47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67424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Мониторинг (2020-2023)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1052736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1124744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991584"/>
              </p:ext>
            </p:extLst>
          </p:nvPr>
        </p:nvGraphicFramePr>
        <p:xfrm>
          <a:off x="179512" y="1628800"/>
          <a:ext cx="8856984" cy="30963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623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038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ookman Old Style" pitchFamily="18" charset="0"/>
                        </a:rPr>
                        <a:t>Учебный</a:t>
                      </a:r>
                      <a:r>
                        <a:rPr lang="ru-RU" baseline="0" dirty="0">
                          <a:latin typeface="Bookman Old Style" pitchFamily="18" charset="0"/>
                        </a:rPr>
                        <a:t> год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ookman Old Style" pitchFamily="18" charset="0"/>
                        </a:rPr>
                        <a:t>Количество учащихся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ookman Old Style" pitchFamily="18" charset="0"/>
                        </a:rPr>
                        <a:t>Успеваемость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ookman Old Style" pitchFamily="18" charset="0"/>
                        </a:rPr>
                        <a:t>Качество знаний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ookman Old Style" pitchFamily="18" charset="0"/>
                        </a:rPr>
                        <a:t>Отличники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2020-2021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990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58%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124 чел. – 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2021-2022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1004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57%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107чел.- 14%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2888"/>
                  </a:ext>
                </a:extLst>
              </a:tr>
              <a:tr h="6786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2022-2023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1060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Bookman Old Style" pitchFamily="18" charset="0"/>
                        </a:rPr>
                        <a:t>100%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55%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102 чел.- 12%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30415"/>
                  </a:ext>
                </a:extLst>
              </a:tr>
            </a:tbl>
          </a:graphicData>
        </a:graphic>
      </p:graphicFrame>
      <p:sp>
        <p:nvSpPr>
          <p:cNvPr id="11" name="Объект 2"/>
          <p:cNvSpPr txBox="1">
            <a:spLocks/>
          </p:cNvSpPr>
          <p:nvPr/>
        </p:nvSpPr>
        <p:spPr>
          <a:xfrm>
            <a:off x="107504" y="6165304"/>
            <a:ext cx="39707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i="1" dirty="0" smtClean="0">
                <a:solidFill>
                  <a:schemeClr val="bg1">
                    <a:lumMod val="65000"/>
                  </a:schemeClr>
                </a:solidFill>
                <a:latin typeface="Andantino script" panose="02000400000000000000" pitchFamily="2" charset="0"/>
              </a:rPr>
              <a:t>Школа ума и сердца</a:t>
            </a:r>
            <a:endParaRPr lang="ru-RU" sz="2800" i="1" dirty="0">
              <a:solidFill>
                <a:schemeClr val="bg1">
                  <a:lumMod val="65000"/>
                </a:schemeClr>
              </a:solidFill>
              <a:latin typeface="Andantino script" panose="02000400000000000000" pitchFamily="2" charset="0"/>
            </a:endParaRPr>
          </a:p>
        </p:txBody>
      </p:sp>
      <p:pic>
        <p:nvPicPr>
          <p:cNvPr id="2050" name="Picture 2" descr="C:\Users\Надежда\Desktop\Вёрстка\Презентация школа\loupe_PNG100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12172"/>
            <a:ext cx="7563622" cy="57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67424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Аттестация педагогов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1052736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1124744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279782"/>
              </p:ext>
            </p:extLst>
          </p:nvPr>
        </p:nvGraphicFramePr>
        <p:xfrm>
          <a:off x="179512" y="1268760"/>
          <a:ext cx="8856984" cy="25143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{FABFCF23-3B69-468F-B69F-88F6DE6A72F2}</a:tableStyleId>
              </a:tblPr>
              <a:tblGrid>
                <a:gridCol w="166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Bookman Old Style" pitchFamily="18" charset="0"/>
                        </a:rPr>
                        <a:t>Учебный</a:t>
                      </a:r>
                    </a:p>
                    <a:p>
                      <a:pPr algn="ctr"/>
                      <a:r>
                        <a:rPr lang="ru-RU" sz="1800" baseline="0" dirty="0">
                          <a:latin typeface="Bookman Old Style" pitchFamily="18" charset="0"/>
                        </a:rPr>
                        <a:t>год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Bookman Old Style" pitchFamily="18" charset="0"/>
                        </a:rPr>
                        <a:t>Высшая</a:t>
                      </a:r>
                      <a:r>
                        <a:rPr lang="ru-RU" sz="1800" baseline="0" dirty="0">
                          <a:latin typeface="Bookman Old Style" pitchFamily="18" charset="0"/>
                        </a:rPr>
                        <a:t> </a:t>
                      </a:r>
                      <a:r>
                        <a:rPr lang="ru-RU" sz="1800" dirty="0">
                          <a:latin typeface="Bookman Old Style" pitchFamily="18" charset="0"/>
                        </a:rPr>
                        <a:t>категория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Bookman Old Style" pitchFamily="18" charset="0"/>
                        </a:rPr>
                        <a:t>I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Bookman Old Style" pitchFamily="18" charset="0"/>
                        </a:rPr>
                        <a:t>категория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Bookman Old Style" pitchFamily="18" charset="0"/>
                        </a:rPr>
                        <a:t>Другое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2020-2021</a:t>
                      </a:r>
                      <a:endParaRPr lang="ru-RU" sz="1800" b="1" i="1" dirty="0" smtClean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man Old Style" pitchFamily="18" charset="0"/>
                        </a:rPr>
                        <a:t>2 – соответствие,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Bookman Old Style" pitchFamily="18" charset="0"/>
                        </a:rPr>
                        <a:t>7 молодых специалистов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2021-2022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man Old Style" pitchFamily="18" charset="0"/>
                        </a:rPr>
                        <a:t>9 молодых специалистов,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Bookman Old Style" pitchFamily="18" charset="0"/>
                        </a:rPr>
                        <a:t>2</a:t>
                      </a:r>
                      <a:r>
                        <a:rPr lang="ru-RU" sz="1800" b="1" baseline="0" dirty="0" smtClean="0">
                          <a:latin typeface="Bookman Old Style" pitchFamily="18" charset="0"/>
                        </a:rPr>
                        <a:t> – соответствие.</a:t>
                      </a:r>
                      <a:endParaRPr lang="ru-RU" sz="1800" b="1" dirty="0" smtClean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42542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2022-2023</a:t>
                      </a:r>
                      <a:endParaRPr lang="ru-RU" sz="1800" b="1" i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42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6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Bookman Old Style" pitchFamily="18" charset="0"/>
                        </a:rPr>
                        <a:t>10 молодых</a:t>
                      </a:r>
                      <a:r>
                        <a:rPr lang="ru-RU" sz="1800" b="1" baseline="0" dirty="0" smtClean="0">
                          <a:latin typeface="Bookman Old Style" pitchFamily="18" charset="0"/>
                        </a:rPr>
                        <a:t> специалистов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51657"/>
                  </a:ext>
                </a:extLst>
              </a:tr>
            </a:tbl>
          </a:graphicData>
        </a:graphic>
      </p:graphicFrame>
      <p:pic>
        <p:nvPicPr>
          <p:cNvPr id="5122" name="Picture 2" descr="C:\Users\Надежда\Desktop\sticky_note_PNG188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82" y="4005064"/>
            <a:ext cx="2468614" cy="24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 rot="21442023">
            <a:off x="6676162" y="4271906"/>
            <a:ext cx="2316861" cy="1945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Bookman Old Style" pitchFamily="18" charset="0"/>
              </a:rPr>
              <a:t>В </a:t>
            </a:r>
            <a:r>
              <a:rPr lang="ru-RU" sz="2400" b="1" dirty="0" smtClean="0">
                <a:latin typeface="Bookman Old Style" pitchFamily="18" charset="0"/>
              </a:rPr>
              <a:t>2022-2023 аттестовано  10 человек</a:t>
            </a:r>
            <a:endParaRPr lang="ru-RU" dirty="0"/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107504" y="3861049"/>
            <a:ext cx="684076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i="1" dirty="0" smtClean="0">
                <a:latin typeface="Bookman Old Style" pitchFamily="18" charset="0"/>
              </a:rPr>
              <a:t>Заслуженные учителя РФ – 3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i="1" dirty="0" smtClean="0">
                <a:latin typeface="Bookman Old Style" pitchFamily="18" charset="0"/>
              </a:rPr>
              <a:t>Отличники народного Просвещения, Почетные работники ОО – 19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i="1" dirty="0" smtClean="0">
                <a:latin typeface="Bookman Old Style" pitchFamily="18" charset="0"/>
              </a:rPr>
              <a:t>Награждены Почетной грамотой Министерства образования – 14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i="1" dirty="0" smtClean="0">
                <a:latin typeface="Bookman Old Style" pitchFamily="18" charset="0"/>
              </a:rPr>
              <a:t>Награждены Почетной грамотой Департамента образования Влад. </a:t>
            </a:r>
            <a:r>
              <a:rPr lang="ru-RU" sz="2000" b="1" i="1" dirty="0">
                <a:latin typeface="Bookman Old Style" pitchFamily="18" charset="0"/>
              </a:rPr>
              <a:t>о</a:t>
            </a:r>
            <a:r>
              <a:rPr lang="ru-RU" sz="2000" b="1" i="1" dirty="0" smtClean="0">
                <a:latin typeface="Bookman Old Style" pitchFamily="18" charset="0"/>
              </a:rPr>
              <a:t>бл. – 21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i="1" dirty="0" smtClean="0">
                <a:latin typeface="Bookman Old Style" pitchFamily="18" charset="0"/>
              </a:rPr>
              <a:t>Награждены Почетной грамотой Администрации Владимирской области – 12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1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67424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Аттестация педагогов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1124744"/>
            <a:ext cx="8784976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57265"/>
              </p:ext>
            </p:extLst>
          </p:nvPr>
        </p:nvGraphicFramePr>
        <p:xfrm>
          <a:off x="683568" y="1358775"/>
          <a:ext cx="6552728" cy="51559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{FABFCF23-3B69-468F-B69F-88F6DE6A72F2}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8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Аттестованы в 2022-2023 учебном году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91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Высшая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Bookman Old Style" pitchFamily="18" charset="0"/>
                        </a:rPr>
                        <a:t>Бадло</a:t>
                      </a:r>
                      <a:r>
                        <a:rPr lang="ru-RU" sz="1800" b="1" dirty="0" smtClean="0">
                          <a:latin typeface="Bookman Old Style" pitchFamily="18" charset="0"/>
                        </a:rPr>
                        <a:t> Г.С., Лукьянова С.А., </a:t>
                      </a:r>
                      <a:r>
                        <a:rPr lang="ru-RU" sz="1800" b="1" dirty="0" err="1" smtClean="0">
                          <a:latin typeface="Bookman Old Style" pitchFamily="18" charset="0"/>
                        </a:rPr>
                        <a:t>Любовицкая</a:t>
                      </a:r>
                      <a:r>
                        <a:rPr lang="ru-RU" sz="1800" b="1" dirty="0" smtClean="0">
                          <a:latin typeface="Bookman Old Style" pitchFamily="18" charset="0"/>
                        </a:rPr>
                        <a:t> Л.Л., Горшкова И.М.,</a:t>
                      </a:r>
                      <a:r>
                        <a:rPr lang="ru-RU" sz="1800" b="1" baseline="0" dirty="0" smtClean="0">
                          <a:latin typeface="Bookman Old Style" pitchFamily="18" charset="0"/>
                        </a:rPr>
                        <a:t> Давыдова Г.А., Тарасова Н.А., БольшаковаГ.В.,</a:t>
                      </a:r>
                      <a:r>
                        <a:rPr lang="ru-RU" sz="1800" b="1" baseline="0" dirty="0" err="1" smtClean="0">
                          <a:latin typeface="Bookman Old Style" pitchFamily="18" charset="0"/>
                        </a:rPr>
                        <a:t>ГурееваИ.В</a:t>
                      </a:r>
                      <a:r>
                        <a:rPr lang="ru-RU" sz="1800" b="1" baseline="0" dirty="0" smtClean="0">
                          <a:latin typeface="Bookman Old Style" pitchFamily="18" charset="0"/>
                        </a:rPr>
                        <a:t>., Ковалева Т.А., </a:t>
                      </a:r>
                      <a:r>
                        <a:rPr lang="ru-RU" sz="1800" b="1" baseline="0" dirty="0" err="1" smtClean="0">
                          <a:latin typeface="Bookman Old Style" pitchFamily="18" charset="0"/>
                        </a:rPr>
                        <a:t>ВладимироваЮ.П</a:t>
                      </a:r>
                      <a:r>
                        <a:rPr lang="ru-RU" sz="1800" b="0" baseline="0" dirty="0" smtClean="0">
                          <a:latin typeface="Bookman Old Style" pitchFamily="18" charset="0"/>
                        </a:rPr>
                        <a:t>.(15.11.23)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1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Первая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Смирнова А.С.</a:t>
                      </a:r>
                    </a:p>
                    <a:p>
                      <a:pPr algn="ctr"/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8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Аттестация в 2023-2024 учебном году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42542"/>
                  </a:ext>
                </a:extLst>
              </a:tr>
              <a:tr h="120361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БорякН.В.,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ДемаковаЛ.Н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.,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ЛушинаТ.Ю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., Митрошина Г.К.,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НейландесА.В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.,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ПетроваМ.С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.,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РомановаН.А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.,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СтаростинаИ.С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., БелохвостР.С.,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СавиноваН.Р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., СероваМ.А.,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СуриковаП.В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ТрифоноваВ.Ю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.,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ХрыпкоМ.А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. 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 </a:t>
                      </a:r>
                      <a:endParaRPr lang="ru-RU" sz="1800" b="0" baseline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6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137720" y="6230904"/>
            <a:ext cx="389877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65000"/>
                  </a:schemeClr>
                </a:solidFill>
                <a:latin typeface="Andantino script" panose="02000400000000000000" pitchFamily="2" charset="0"/>
              </a:rPr>
              <a:t>Школа ума и сердца</a:t>
            </a:r>
            <a:endParaRPr lang="ru-RU" sz="2800" i="1" dirty="0">
              <a:solidFill>
                <a:schemeClr val="bg1">
                  <a:lumMod val="65000"/>
                </a:schemeClr>
              </a:solidFill>
              <a:latin typeface="Andantino script" panose="02000400000000000000" pitchFamily="2" charset="0"/>
            </a:endParaRPr>
          </a:p>
        </p:txBody>
      </p:sp>
      <p:sp>
        <p:nvSpPr>
          <p:cNvPr id="15" name="Объект 4"/>
          <p:cNvSpPr>
            <a:spLocks noGrp="1"/>
          </p:cNvSpPr>
          <p:nvPr>
            <p:ph idx="1"/>
          </p:nvPr>
        </p:nvSpPr>
        <p:spPr>
          <a:xfrm flipH="1">
            <a:off x="6516216" y="-1753010"/>
            <a:ext cx="1955743" cy="5755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5000" b="1" dirty="0" smtClean="0">
                <a:solidFill>
                  <a:srgbClr val="CCC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anose="02000505000000020004" pitchFamily="2" charset="0"/>
              </a:rPr>
              <a:t>!</a:t>
            </a:r>
            <a:endParaRPr lang="ru-RU" sz="65000" b="1" dirty="0">
              <a:solidFill>
                <a:srgbClr val="CCC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67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Рейтинг выбора предметов </a:t>
            </a:r>
            <a:b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 </a:t>
            </a:r>
            <a:r>
              <a:rPr lang="ru-RU" sz="4800" b="1" dirty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</a:t>
            </a:r>
            <a:r>
              <a:rPr lang="ru-RU" sz="4800" b="1" dirty="0" smtClean="0">
                <a:solidFill>
                  <a:srgbClr val="316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ГЭ (2022-2023)</a:t>
            </a:r>
            <a:endParaRPr lang="ru-RU" sz="4800" b="1" dirty="0">
              <a:solidFill>
                <a:srgbClr val="3169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1484784"/>
            <a:ext cx="88569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1556792"/>
            <a:ext cx="885698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-324544" y="6282000"/>
            <a:ext cx="39707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i="1" dirty="0" smtClean="0">
                <a:solidFill>
                  <a:schemeClr val="bg1">
                    <a:lumMod val="65000"/>
                  </a:schemeClr>
                </a:solidFill>
                <a:latin typeface="Andantino script" panose="02000400000000000000" pitchFamily="2" charset="0"/>
              </a:rPr>
              <a:t>Школа ума и сердца</a:t>
            </a:r>
            <a:endParaRPr lang="ru-RU" sz="2800" i="1" dirty="0">
              <a:solidFill>
                <a:schemeClr val="bg1">
                  <a:lumMod val="65000"/>
                </a:schemeClr>
              </a:solidFill>
              <a:latin typeface="Andantino script" panose="02000400000000000000" pitchFamily="2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017520"/>
              </p:ext>
            </p:extLst>
          </p:nvPr>
        </p:nvGraphicFramePr>
        <p:xfrm>
          <a:off x="0" y="1628800"/>
          <a:ext cx="4716016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35132776"/>
              </p:ext>
            </p:extLst>
          </p:nvPr>
        </p:nvGraphicFramePr>
        <p:xfrm>
          <a:off x="4716016" y="1556792"/>
          <a:ext cx="41764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Другая 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002060"/>
      </a:hlink>
      <a:folHlink>
        <a:srgbClr val="BA6906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002060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2041</Words>
  <Application>Microsoft Office PowerPoint</Application>
  <PresentationFormat>Экран (4:3)</PresentationFormat>
  <Paragraphs>853</Paragraphs>
  <Slides>31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Acquest Script</vt:lpstr>
      <vt:lpstr>Andantino script</vt:lpstr>
      <vt:lpstr>Arial</vt:lpstr>
      <vt:lpstr>Book Antiqua</vt:lpstr>
      <vt:lpstr>Bookman Old Style</vt:lpstr>
      <vt:lpstr>Calibri</vt:lpstr>
      <vt:lpstr>Trebuchet MS</vt:lpstr>
      <vt:lpstr>Wingdings</vt:lpstr>
      <vt:lpstr>Wingdings 3</vt:lpstr>
      <vt:lpstr>Тема Office</vt:lpstr>
      <vt:lpstr>Грань</vt:lpstr>
      <vt:lpstr>Презентация PowerPoint</vt:lpstr>
      <vt:lpstr>Презентация PowerPoint</vt:lpstr>
      <vt:lpstr>Презентация PowerPoint</vt:lpstr>
      <vt:lpstr>Цель и задачи Программы</vt:lpstr>
      <vt:lpstr>Контингент учащихся</vt:lpstr>
      <vt:lpstr>Мониторинг (2020-2023)</vt:lpstr>
      <vt:lpstr>Аттестация педагогов</vt:lpstr>
      <vt:lpstr>Аттестация педагогов</vt:lpstr>
      <vt:lpstr>Рейтинг выбора предметов  на ОГЭ (2022-2023)</vt:lpstr>
      <vt:lpstr>Результаты ОГЭ (2022-2023)</vt:lpstr>
      <vt:lpstr>  Результаты ОГЭ (2022-2023)</vt:lpstr>
      <vt:lpstr>Результаты ОГЭ (2022-2023) качество знаний </vt:lpstr>
      <vt:lpstr>Рейтинг выбора предметов  на ЕГЭ (2022-2023)</vt:lpstr>
      <vt:lpstr>Результаты сдачи ЕГЭ (2022-2023)</vt:lpstr>
      <vt:lpstr>Высокобалльники (2022-2023)</vt:lpstr>
      <vt:lpstr>Средние баллы ЕГЭ (2021-2023)</vt:lpstr>
      <vt:lpstr>Результаты ЕГЭ в гимназии, вошедшие в рейтинг лучших результатов области</vt:lpstr>
      <vt:lpstr>Медалисты (2020-2023)</vt:lpstr>
      <vt:lpstr>Баллы медалистов (2022-2023)</vt:lpstr>
      <vt:lpstr>Результаты олимпиад  и конкурсов</vt:lpstr>
      <vt:lpstr>Городские олимпиады</vt:lpstr>
      <vt:lpstr>Региональные  олимпиады 2022-2023 г.</vt:lpstr>
      <vt:lpstr>Презентация PowerPoint</vt:lpstr>
      <vt:lpstr>Лучшие школы Владимирской области  по количеству выпускников, поступивших  в ведущие вузы России (2022 год)</vt:lpstr>
      <vt:lpstr>Рейтинг лучших школ России по конкурентоспособности выпускников в сфере «Медицина» (2022 год)</vt:lpstr>
      <vt:lpstr>Рейтинг лучших школ России по конкурентоспособности выпускников в сфере «Медицина» (2022 год)</vt:lpstr>
      <vt:lpstr>Направления совершенствования организации образовательного процесса</vt:lpstr>
      <vt:lpstr>Задачи на 2023-2024 учебный год</vt:lpstr>
      <vt:lpstr>Задачи на 2023-2024 учебный год</vt:lpstr>
      <vt:lpstr>Презентация PowerPoint</vt:lpstr>
      <vt:lpstr>Портрет коллеги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262</cp:revision>
  <cp:lastPrinted>2023-08-22T09:51:55Z</cp:lastPrinted>
  <dcterms:created xsi:type="dcterms:W3CDTF">2020-08-27T15:49:02Z</dcterms:created>
  <dcterms:modified xsi:type="dcterms:W3CDTF">2023-08-30T09:33:46Z</dcterms:modified>
</cp:coreProperties>
</file>