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73" r:id="rId4"/>
    <p:sldId id="274" r:id="rId5"/>
    <p:sldId id="259" r:id="rId6"/>
    <p:sldId id="275" r:id="rId7"/>
    <p:sldId id="278" r:id="rId8"/>
    <p:sldId id="282" r:id="rId9"/>
    <p:sldId id="284" r:id="rId10"/>
    <p:sldId id="283" r:id="rId11"/>
    <p:sldId id="300" r:id="rId12"/>
    <p:sldId id="279" r:id="rId13"/>
    <p:sldId id="295" r:id="rId14"/>
    <p:sldId id="260" r:id="rId15"/>
    <p:sldId id="263" r:id="rId16"/>
    <p:sldId id="264" r:id="rId17"/>
    <p:sldId id="265" r:id="rId18"/>
    <p:sldId id="288" r:id="rId19"/>
    <p:sldId id="289" r:id="rId20"/>
    <p:sldId id="290" r:id="rId21"/>
    <p:sldId id="262" r:id="rId22"/>
    <p:sldId id="291" r:id="rId23"/>
    <p:sldId id="267" r:id="rId24"/>
    <p:sldId id="296" r:id="rId25"/>
    <p:sldId id="280" r:id="rId26"/>
    <p:sldId id="297" r:id="rId27"/>
    <p:sldId id="292" r:id="rId28"/>
    <p:sldId id="298" r:id="rId29"/>
    <p:sldId id="299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A0A"/>
    <a:srgbClr val="484600"/>
    <a:srgbClr val="56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24F07-F50A-492E-9AA7-62845A066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72" y="671979"/>
            <a:ext cx="7274256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969F6E-1C42-472B-B3C4-7069C46C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2" y="3151654"/>
            <a:ext cx="7274256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DDC81-5434-4983-B967-7AA60773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EEEBEA-46AC-4401-8356-E3680148B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83AC3-5C77-439B-A790-F496229B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7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7138D-9601-419A-810C-0AD07973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219F9-FF14-4E33-8B1B-3AA139164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11638C-1B18-4325-87AC-89BB1250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B81EE-1E9F-4B6C-A2F5-444BA25F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E39AE6-CB6F-4946-BA49-68447D9D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9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C4E7A-A896-4361-8000-F65EB08D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2EFAD4-7446-427A-A06C-F7A160AA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3A4ED-EFB2-451B-9B75-55777873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73434-5B36-47B9-B240-A111BB95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04C85F-71DB-409C-9CD5-EC6ABDF0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163E9-AF37-498A-8050-99C24047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D51B5-0E9A-4E58-8012-0A9B2051E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F77C4A-5F36-452A-820F-5E3D5B8E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BFCDA-4768-4407-B085-0FE11DF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B986D-AF7A-42E0-8FBF-C653B0A9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FA576-BA84-4877-ADC2-1CC89D45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576263"/>
            <a:ext cx="7779224" cy="285273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1A7402-6112-4EB4-9DB4-042C037F0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012" y="3455988"/>
            <a:ext cx="7779224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00E6D-154F-4F7F-9FEE-D0CE5C03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B4974-735D-4015-AAF7-CC09D690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55D2A1-D5AD-4853-AA84-4B90CBCD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6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1AC17-6D2B-4E8D-863D-CEBE2C95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CAAF2-88EC-401B-ACC0-CB437E939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94" y="1774541"/>
            <a:ext cx="4066182" cy="44024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62B7F-3B0C-4690-874F-AA6402826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9548" y="1774541"/>
            <a:ext cx="4066182" cy="44024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13D9B-26D1-4E91-B6FF-254E187F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A5927-8169-49DC-BBAA-B1B9C3350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E8132F-35F2-4259-9ABE-37659A2F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FA221-BD1A-4E22-9E7F-CC960DBF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57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4D1AB4-351F-42CA-961F-F5584932B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858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BA827E-AD88-4990-9F3F-947123FE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858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CEF8B-263D-4B28-BDC1-52CC711C3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1166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DBB6D3-53FB-4C78-BCF3-4568A3B915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1166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38ECF3-0379-473E-91C9-7D96734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666" y="6356351"/>
            <a:ext cx="2057400" cy="365125"/>
          </a:xfrm>
        </p:spPr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9313EA-94F9-4495-B5FF-D6570743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60966" y="6356351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90EC9A-CA19-442C-B070-6C99B3A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9966" y="6356351"/>
            <a:ext cx="2057400" cy="365125"/>
          </a:xfrm>
        </p:spPr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140F5-BC28-4F23-9742-23AF77EB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590"/>
            <a:ext cx="839252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B231FA-EC02-4718-8FE5-115F52499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706EF2-0099-4D59-8098-50F37E81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AF1A3-C2E2-4239-861B-94A8C5A6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AC55D8-8588-49E8-8791-88615EE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EE9C18-EB0F-4226-BED1-437603E6B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BF3A1-EDDD-4C79-BDD6-28782AE8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3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83C8F-2389-40B7-A8D6-3430B6DDC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21FB7-25A0-41CB-8691-EB5B8A6B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41BD74-2AA3-4F6E-A40E-34F98A09D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4C6882-8371-487E-B2CD-CD6BE3E4C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8C3005-4BC2-47F2-A8F0-74FA30A2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E4415-9402-4744-964A-ECA25D43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E25D9-7937-4F76-B9E9-B680180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6AC0CA-F533-465E-8B46-D7C9DE91B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901CA-0D32-4422-BDAD-88801C6F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15B36-A1AC-42C6-A61C-B0759B8E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0A27DE-1A90-4B43-B0BF-0835955D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1DDD22-D75D-4EB0-9D35-29CD4B02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7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CDB81-EEB1-4419-85C8-410957C1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627" y="269590"/>
            <a:ext cx="8229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557189-169C-44FF-8CC9-89B17DE3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627" y="1730089"/>
            <a:ext cx="82295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D5E7A-0971-4178-BD78-E02F8180A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2238F-D6CF-4B59-8188-021281BDF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36A112-810F-45C1-92A4-DE488D061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918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393" y="2352602"/>
            <a:ext cx="7578935" cy="12554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АКТУАЛЬНЫЕ ВОПРОСЫ ВНЕДРЕНИЯ ФООП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ОБЩЕОБРАЗОВАТЕЛЬНЫХ ОРГАНИЗАЦИЯХ 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ВЛАДИМИРА  В 2023-2024 УЧЕБНОМ ГОДУ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29005" y="5399313"/>
            <a:ext cx="973245" cy="223011"/>
          </a:xfrm>
        </p:spPr>
        <p:txBody>
          <a:bodyPr>
            <a:normAutofit fontScale="62500" lnSpcReduction="20000"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393" y="284205"/>
            <a:ext cx="628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МУНИЦИПАЛЬНОЕ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АВТОНОМНОЕ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ОБРАЗОВАТЕЛЬНОЕ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УЧРЕЖДЕНИЕ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Г. ВЛАДИМИРА «ГИМНАЗИЯ №3»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393" y="1299868"/>
            <a:ext cx="7055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Информационно-методический семинар 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465" y="4794422"/>
            <a:ext cx="212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 марта 2023 г.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546" y="269590"/>
            <a:ext cx="8164680" cy="57066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Обеспечение учебниками</a:t>
            </a: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189" y="988541"/>
            <a:ext cx="8177037" cy="509288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риказ Министерства Просвещения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России от 21 сентября 2022 г. № 858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утверждении федерального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перечня учебников, допущенных к использованию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имеющих государственную аккредитацию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организациями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осуществляющими образовательную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установления предельного срока использования исключенных учебников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дополнительных пособий могут использоваться учебные пособия организаций, включенных в Перечень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утвержденный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 июня 2016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699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97" y="4806778"/>
            <a:ext cx="1522548" cy="128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Учебники ФГОС на 2023-2024 учебный год (Федеральный перечень учебников. Приказ Министерства просвещения от 21.09.2022</a:t>
            </a:r>
            <a:r>
              <a:rPr lang="ru-RU" b="1" dirty="0" smtClean="0">
                <a:latin typeface="+mn-lt"/>
              </a:rPr>
              <a:t>)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906429"/>
              </p:ext>
            </p:extLst>
          </p:nvPr>
        </p:nvGraphicFramePr>
        <p:xfrm>
          <a:off x="964273" y="1574006"/>
          <a:ext cx="8015952" cy="4625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481">
                  <a:extLst>
                    <a:ext uri="{9D8B030D-6E8A-4147-A177-3AD203B41FA5}">
                      <a16:colId xmlns:a16="http://schemas.microsoft.com/office/drawing/2014/main" val="338737153"/>
                    </a:ext>
                  </a:extLst>
                </a:gridCol>
                <a:gridCol w="1498481">
                  <a:extLst>
                    <a:ext uri="{9D8B030D-6E8A-4147-A177-3AD203B41FA5}">
                      <a16:colId xmlns:a16="http://schemas.microsoft.com/office/drawing/2014/main" val="2481195395"/>
                    </a:ext>
                  </a:extLst>
                </a:gridCol>
                <a:gridCol w="1716358">
                  <a:extLst>
                    <a:ext uri="{9D8B030D-6E8A-4147-A177-3AD203B41FA5}">
                      <a16:colId xmlns:a16="http://schemas.microsoft.com/office/drawing/2014/main" val="4019212614"/>
                    </a:ext>
                  </a:extLst>
                </a:gridCol>
                <a:gridCol w="1576453">
                  <a:extLst>
                    <a:ext uri="{9D8B030D-6E8A-4147-A177-3AD203B41FA5}">
                      <a16:colId xmlns:a16="http://schemas.microsoft.com/office/drawing/2014/main" val="2402014659"/>
                    </a:ext>
                  </a:extLst>
                </a:gridCol>
                <a:gridCol w="1726179">
                  <a:extLst>
                    <a:ext uri="{9D8B030D-6E8A-4147-A177-3AD203B41FA5}">
                      <a16:colId xmlns:a16="http://schemas.microsoft.com/office/drawing/2014/main" val="3256443407"/>
                    </a:ext>
                  </a:extLst>
                </a:gridCol>
              </a:tblGrid>
              <a:tr h="63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Литература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Литература, 5 класс. Учебник в 2-х частях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Коровина В.Я.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Журавлёва В.П.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Коровин В.И.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Издание 14е переработанное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АО «Издательство «Просвещение»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40132"/>
                  </a:ext>
                </a:extLst>
              </a:tr>
              <a:tr h="63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Литература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Литература, 10 класс. Учебник в 2-х частях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Лебедев Ю.В.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АО «Издательство «Просвещение»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extLst>
                  <a:ext uri="{0D108BD9-81ED-4DB2-BD59-A6C34878D82A}">
                    <a16:rowId xmlns:a16="http://schemas.microsoft.com/office/drawing/2014/main" val="3093024280"/>
                  </a:ext>
                </a:extLst>
              </a:tr>
              <a:tr h="637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Литература, 6-9 классы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Г.В. Москвин, Н.Н.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Пуряева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Е.Л. Ерохина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Вентана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-Граф»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extLst>
                  <a:ext uri="{0D108BD9-81ED-4DB2-BD59-A6C34878D82A}">
                    <a16:rowId xmlns:a16="http://schemas.microsoft.com/office/drawing/2014/main" val="3069529539"/>
                  </a:ext>
                </a:extLst>
              </a:tr>
              <a:tr h="797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Русский язык, 5 класс. Учебник в 2х частях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Ладыженская Т.А.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Баранов М.Т.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Тростенцова Л.А.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Издание 15е переработанное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АО «Издательство «Просвещение»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extLst>
                  <a:ext uri="{0D108BD9-81ED-4DB2-BD59-A6C34878D82A}">
                    <a16:rowId xmlns:a16="http://schemas.microsoft.com/office/drawing/2014/main" val="1739068511"/>
                  </a:ext>
                </a:extLst>
              </a:tr>
              <a:tr h="95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Русский язык, 7 класс. Учебник в 2х частях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Рыбченкова Л.М.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Александрова О.И.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</a:rPr>
                        <a:t>Загоровская Л.И. 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</a:rPr>
                        <a:t>АО «Издательство «Просвещение»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extLst>
                  <a:ext uri="{0D108BD9-81ED-4DB2-BD59-A6C34878D82A}">
                    <a16:rowId xmlns:a16="http://schemas.microsoft.com/office/drawing/2014/main" val="1300879503"/>
                  </a:ext>
                </a:extLst>
              </a:tr>
              <a:tr h="956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Русский язык, 10-11 класс. Учебник в 2х частях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</a:rPr>
                        <a:t>Рыбченкова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 Л.М.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Александрова О.И.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/>
                        </a:rPr>
                        <a:t>Нарушевич</a:t>
                      </a: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 А.Г.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АО «Издательство «Просвещение»</a:t>
                      </a:r>
                      <a:endParaRPr lang="ru-RU" sz="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/>
                </a:tc>
                <a:extLst>
                  <a:ext uri="{0D108BD9-81ED-4DB2-BD59-A6C34878D82A}">
                    <a16:rowId xmlns:a16="http://schemas.microsoft.com/office/drawing/2014/main" val="299552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7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527" y="580767"/>
            <a:ext cx="8427308" cy="5599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cs typeface="Times New Roman" pitchFamily="18" charset="0"/>
              </a:rPr>
              <a:t>                Для </a:t>
            </a:r>
            <a:r>
              <a:rPr lang="ru-RU" sz="2800" dirty="0">
                <a:cs typeface="Times New Roman" pitchFamily="18" charset="0"/>
              </a:rPr>
              <a:t>реализации модуля «Введение в Новейшую историю </a:t>
            </a:r>
            <a:r>
              <a:rPr lang="ru-RU" sz="2800" dirty="0" smtClean="0">
                <a:cs typeface="Times New Roman" pitchFamily="18" charset="0"/>
              </a:rPr>
              <a:t>России» в </a:t>
            </a:r>
            <a:r>
              <a:rPr lang="ru-RU" sz="2800" dirty="0">
                <a:cs typeface="Times New Roman" pitchFamily="18" charset="0"/>
              </a:rPr>
              <a:t>учебном курсе «История России» количество часов на изучение </a:t>
            </a:r>
            <a:r>
              <a:rPr lang="ru-RU" sz="2800" dirty="0" smtClean="0">
                <a:cs typeface="Times New Roman" pitchFamily="18" charset="0"/>
              </a:rPr>
              <a:t>учебного предмета </a:t>
            </a:r>
            <a:r>
              <a:rPr lang="ru-RU" sz="2800" dirty="0">
                <a:cs typeface="Times New Roman" pitchFamily="18" charset="0"/>
              </a:rPr>
              <a:t>«История» в 9 классе рекомендуется </a:t>
            </a:r>
            <a:r>
              <a:rPr lang="ru-RU" sz="2800" dirty="0">
                <a:solidFill>
                  <a:srgbClr val="FF0000"/>
                </a:solidFill>
                <a:cs typeface="Times New Roman" pitchFamily="18" charset="0"/>
              </a:rPr>
              <a:t>увеличить на 14 учебных часов</a:t>
            </a:r>
            <a:r>
              <a:rPr lang="ru-RU" sz="2800" dirty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cs typeface="Times New Roman" pitchFamily="18" charset="0"/>
              </a:rPr>
              <a:t>При </a:t>
            </a:r>
            <a:r>
              <a:rPr lang="ru-RU" sz="2800" dirty="0">
                <a:cs typeface="Times New Roman" pitchFamily="18" charset="0"/>
              </a:rPr>
              <a:t>переходе на ФООП не в первый год изучения учебного </a:t>
            </a:r>
            <a:r>
              <a:rPr lang="ru-RU" sz="2800" dirty="0" smtClean="0">
                <a:cs typeface="Times New Roman" pitchFamily="18" charset="0"/>
              </a:rPr>
              <a:t>предмета на </a:t>
            </a:r>
            <a:r>
              <a:rPr lang="ru-RU" sz="2800" dirty="0">
                <a:cs typeface="Times New Roman" pitchFamily="18" charset="0"/>
              </a:rPr>
              <a:t>соответствующем уровне общего образования необходимо </a:t>
            </a:r>
            <a:r>
              <a:rPr lang="ru-RU" sz="2800" dirty="0" smtClean="0">
                <a:cs typeface="Times New Roman" pitchFamily="18" charset="0"/>
              </a:rPr>
              <a:t>предусмотреть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особый </a:t>
            </a:r>
            <a:r>
              <a:rPr lang="ru-RU" sz="2800" b="1" dirty="0">
                <a:solidFill>
                  <a:srgbClr val="FF0000"/>
                </a:solidFill>
                <a:cs typeface="Times New Roman" pitchFamily="18" charset="0"/>
              </a:rPr>
              <a:t>порядок учебного планирования </a:t>
            </a:r>
            <a:r>
              <a:rPr lang="ru-RU" sz="2800" dirty="0">
                <a:cs typeface="Times New Roman" pitchFamily="18" charset="0"/>
              </a:rPr>
              <a:t>(переходный </a:t>
            </a:r>
            <a:r>
              <a:rPr lang="ru-RU" sz="2800" dirty="0" smtClean="0">
                <a:cs typeface="Times New Roman" pitchFamily="18" charset="0"/>
              </a:rPr>
              <a:t>период</a:t>
            </a:r>
            <a:r>
              <a:rPr lang="ru-RU" sz="2800" dirty="0">
                <a:cs typeface="Times New Roman" pitchFamily="18" charset="0"/>
              </a:rPr>
              <a:t>). </a:t>
            </a:r>
            <a:endParaRPr lang="ru-RU" sz="28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7" y="435477"/>
            <a:ext cx="5921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57" y="3037731"/>
            <a:ext cx="5921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191194"/>
            <a:ext cx="8229599" cy="731520"/>
          </a:xfrm>
        </p:spPr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1039091"/>
            <a:ext cx="8229599" cy="5042336"/>
          </a:xfrm>
        </p:spPr>
        <p:txBody>
          <a:bodyPr/>
          <a:lstStyle/>
          <a:p>
            <a:r>
              <a:rPr lang="ru-RU" dirty="0"/>
              <a:t>При разработке учебного плана на уровне основного и среднего общего образования образовательная организация вправе предусмотреть перераспределение времени, предусмотренного в федеральном учебном плане на изучение учебных предметов, </a:t>
            </a:r>
            <a:r>
              <a:rPr lang="ru-RU" b="1" dirty="0"/>
              <a:t>по которым не проводится государственная итоговая аттестация</a:t>
            </a:r>
            <a:r>
              <a:rPr lang="ru-RU" dirty="0"/>
              <a:t>, в пользу изучения иных учебных предметов. </a:t>
            </a:r>
            <a:r>
              <a:rPr lang="ru-RU" dirty="0" smtClean="0"/>
              <a:t>Содержание </a:t>
            </a:r>
            <a:r>
              <a:rPr lang="ru-RU" dirty="0"/>
              <a:t>и планируемые результаты разработанных образовательными организациями образовательных программ </a:t>
            </a:r>
            <a:r>
              <a:rPr lang="ru-RU" dirty="0" smtClean="0"/>
              <a:t>должны </a:t>
            </a:r>
            <a:r>
              <a:rPr lang="ru-RU" dirty="0"/>
              <a:t>быть не ниже соответствующих содержания и планируемых результатов ФООП</a:t>
            </a:r>
            <a:r>
              <a:rPr lang="ru-RU" dirty="0" smtClean="0"/>
              <a:t>.</a:t>
            </a:r>
          </a:p>
          <a:p>
            <a:r>
              <a:rPr lang="ru-RU" dirty="0"/>
              <a:t>ФООП предусматривают возможность и механизмы разработки </a:t>
            </a:r>
            <a:r>
              <a:rPr lang="ru-RU" b="1" dirty="0"/>
              <a:t>индивидуальных программ и учебных планов </a:t>
            </a:r>
            <a:r>
              <a:rPr lang="ru-RU" b="1" dirty="0" smtClean="0"/>
              <a:t>(в том числе индивидуальные траектории обучения, программы ускоренного обучения и др.) </a:t>
            </a:r>
            <a:r>
              <a:rPr lang="ru-RU" dirty="0" smtClean="0"/>
              <a:t>для </a:t>
            </a:r>
            <a:r>
              <a:rPr lang="ru-RU" dirty="0"/>
              <a:t>обучения детей с особыми способностями, потребностями и интересами с учетом мнения родителей (законных представителей) несовершеннолетних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30580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979" y="308919"/>
            <a:ext cx="8288248" cy="5772508"/>
          </a:xfrm>
        </p:spPr>
        <p:txBody>
          <a:bodyPr/>
          <a:lstStyle/>
          <a:p>
            <a:pPr marL="167640" indent="0" algn="just">
              <a:spcBef>
                <a:spcPts val="125"/>
              </a:spcBef>
              <a:spcAft>
                <a:spcPts val="0"/>
              </a:spcAft>
              <a:buNone/>
            </a:pPr>
            <a:r>
              <a:rPr lang="ru-RU" sz="2200" spc="-10" dirty="0" smtClean="0">
                <a:latin typeface="Times New Roman" pitchFamily="18" charset="0"/>
                <a:ea typeface="Calibri"/>
                <a:cs typeface="Times New Roman" pitchFamily="18" charset="0"/>
              </a:rPr>
              <a:t>4. Приказ</a:t>
            </a:r>
            <a:r>
              <a:rPr lang="ru-RU" sz="2200" spc="-25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10" dirty="0">
                <a:latin typeface="Times New Roman" pitchFamily="18" charset="0"/>
                <a:ea typeface="Calibri"/>
                <a:cs typeface="Times New Roman" pitchFamily="18" charset="0"/>
              </a:rPr>
              <a:t>Министерства просвещения</a:t>
            </a:r>
            <a:r>
              <a:rPr lang="ru-RU" sz="2200" spc="1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Российской</a:t>
            </a:r>
            <a:r>
              <a:rPr lang="ru-RU" sz="2200" spc="-2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Федерации</a:t>
            </a:r>
            <a:r>
              <a:rPr lang="ru-RU" sz="2200" spc="-2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от</a:t>
            </a:r>
            <a:r>
              <a:rPr lang="ru-RU" sz="2200" spc="-2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12</a:t>
            </a:r>
            <a:r>
              <a:rPr lang="ru-RU" sz="2200" spc="-1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августа</a:t>
            </a:r>
            <a:r>
              <a:rPr lang="ru-RU" sz="2200" spc="-2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2022</a:t>
            </a:r>
            <a:r>
              <a:rPr lang="ru-RU" sz="2200" spc="-3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г.</a:t>
            </a:r>
            <a:r>
              <a:rPr lang="ru-RU" sz="2200" spc="-5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№</a:t>
            </a:r>
            <a:r>
              <a:rPr lang="ru-RU" sz="2200" spc="1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732</a:t>
            </a:r>
            <a:r>
              <a:rPr lang="ru-RU" sz="2200" spc="-3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«О внесении</a:t>
            </a:r>
            <a:r>
              <a:rPr lang="ru-RU" sz="2200" spc="-7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изменений</a:t>
            </a:r>
            <a:r>
              <a:rPr lang="ru-RU" sz="2200" spc="-1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2200" spc="-1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 smtClean="0">
                <a:latin typeface="Times New Roman" pitchFamily="18" charset="0"/>
                <a:ea typeface="Calibri"/>
                <a:cs typeface="Times New Roman" pitchFamily="18" charset="0"/>
              </a:rPr>
              <a:t>федеральный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10" dirty="0" smtClean="0"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образовательный</a:t>
            </a:r>
            <a:r>
              <a:rPr lang="ru-RU" sz="2200" spc="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2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2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sz="2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образования,</a:t>
            </a:r>
            <a:r>
              <a:rPr lang="ru-RU" sz="22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утвержденный</a:t>
            </a:r>
            <a:r>
              <a:rPr lang="ru-RU" sz="22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приказом</a:t>
            </a:r>
            <a:r>
              <a:rPr lang="ru-RU"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ru-RU"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cs typeface="Times New Roman" pitchFamily="18" charset="0"/>
              </a:rPr>
              <a:t>науки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Российской</a:t>
            </a:r>
            <a:r>
              <a:rPr lang="ru-RU" sz="2200" spc="-5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spc="-5" dirty="0">
                <a:latin typeface="Times New Roman" pitchFamily="18" charset="0"/>
                <a:ea typeface="Calibri"/>
                <a:cs typeface="Times New Roman" pitchFamily="18" charset="0"/>
              </a:rPr>
              <a:t>Федерации</a:t>
            </a:r>
            <a:r>
              <a:rPr lang="ru-RU" sz="2200" spc="-4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от</a:t>
            </a:r>
            <a:r>
              <a:rPr lang="ru-RU" sz="2200" spc="-3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17</a:t>
            </a:r>
            <a:r>
              <a:rPr lang="ru-RU" sz="2200" spc="-2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мая</a:t>
            </a:r>
            <a:r>
              <a:rPr lang="ru-RU" sz="2200" spc="-3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2012</a:t>
            </a:r>
            <a:r>
              <a:rPr lang="ru-RU" sz="2200" spc="-2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г.</a:t>
            </a:r>
            <a:r>
              <a:rPr lang="ru-RU" sz="2200" spc="-7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№</a:t>
            </a:r>
            <a:r>
              <a:rPr lang="ru-RU" sz="2200" spc="-25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/>
                <a:cs typeface="Times New Roman" pitchFamily="18" charset="0"/>
              </a:rPr>
              <a:t>413</a:t>
            </a:r>
            <a:r>
              <a:rPr lang="ru-RU" sz="22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marL="167640" indent="0" algn="just">
              <a:spcBef>
                <a:spcPts val="125"/>
              </a:spcBef>
              <a:spcAft>
                <a:spcPts val="0"/>
              </a:spcAft>
              <a:buNone/>
            </a:pPr>
            <a:endParaRPr lang="ru-RU" sz="2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67640" indent="0" algn="ctr">
              <a:spcBef>
                <a:spcPts val="125"/>
              </a:spcBef>
              <a:spcAft>
                <a:spcPts val="0"/>
              </a:spcAft>
              <a:buNone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67640" indent="0" algn="ctr">
              <a:spcBef>
                <a:spcPts val="125"/>
              </a:spcBef>
              <a:spcAft>
                <a:spcPts val="0"/>
              </a:spcAft>
              <a:buNone/>
            </a:pPr>
            <a:endParaRPr lang="ru-RU" sz="2200" b="1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67640" indent="0" algn="ctr">
              <a:spcBef>
                <a:spcPts val="125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введение обновленных ФГОС среднего общего образования  </a:t>
            </a:r>
          </a:p>
          <a:p>
            <a:pPr marL="167640" indent="0" algn="ctr">
              <a:spcBef>
                <a:spcPts val="125"/>
              </a:spcBef>
              <a:spcAft>
                <a:spcPts val="0"/>
              </a:spcAft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1 сентября 2023 г. в 10 классах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3654" y="2038865"/>
            <a:ext cx="939114" cy="729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8541" y="3869189"/>
            <a:ext cx="7809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Письмо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Министерства просвещения РФ от 17 ноября 2022 г.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03-1889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направлении информации»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информационно-разъяснительное письмо об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основных изменениях, внесенных в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ФГОС СОО,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 организации работы по его введению</a:t>
            </a:r>
          </a:p>
        </p:txBody>
      </p:sp>
    </p:spTree>
    <p:extLst>
      <p:ext uri="{BB962C8B-B14F-4D97-AF65-F5344CB8AC3E}">
        <p14:creationId xmlns:p14="http://schemas.microsoft.com/office/powerpoint/2010/main" val="239442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9" y="185351"/>
            <a:ext cx="8214108" cy="58960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Конкретизация результатов освоения ООП СОО : личностных,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предметных</a:t>
            </a:r>
          </a:p>
          <a:p>
            <a:pPr marL="0" indent="0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сгруппированы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направлениям воспитания: 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гражданское;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духовно-нравственное;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эстетическое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физическое;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трудовое; 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экологическое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ценность научного познания.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51" y="3022750"/>
            <a:ext cx="2861618" cy="248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39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9" y="185351"/>
            <a:ext cx="8214108" cy="58960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результаты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сгруппированы по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направлениям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овладение универсальными учебными познавательными действиями – базовые логические, базовые исследовательские, работа с информацией;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овладение универсальными учебными коммуникативными действиями – общение, совместная деятельность;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овладение универсальными учебными регулятивными действиями – самоорганизация, самоконтроль, эмоциональный интеллект, принятие себя и других людей.</a:t>
            </a:r>
          </a:p>
          <a:p>
            <a:pPr>
              <a:buFontTx/>
              <a:buChar char="-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Для каждого УУД определены критерии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сформированности, отдельно выделен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«Эмоциональный интеллект».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9" y="4043536"/>
            <a:ext cx="5921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09" y="3602746"/>
            <a:ext cx="2435797" cy="221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8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119" y="185351"/>
            <a:ext cx="8214108" cy="58960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Предусмотрены конкретные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требования к предметным результатам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каждому учебному предмету 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 учебных дисциплин: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«Литература», «Иностранный язык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Математика», «Информатика», «История», «География», «Обществознание», «Физика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Химия» и «Биология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требования к предметным результатам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для базового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 углубленного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e7.pngegg.com/pngimages/687/785/png-clipart-teacher-education-class-school-teacher-text-cl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29" y="4339918"/>
            <a:ext cx="2029598" cy="180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2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Общий объем аудиторной работы </a:t>
            </a:r>
            <a:r>
              <a:rPr lang="ru-RU" b="1" dirty="0" smtClean="0">
                <a:effectLst/>
              </a:rPr>
              <a:t>обучающихся 10-11 классов</a:t>
            </a:r>
            <a:endParaRPr lang="ru-RU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Максимально </a:t>
            </a:r>
            <a:r>
              <a:rPr lang="ru-RU" sz="3200" dirty="0"/>
              <a:t>допустимая аудиторная нагрузка обучающихся за два учебных года среднего общего образования не может быть более </a:t>
            </a:r>
            <a:r>
              <a:rPr lang="ru-RU" sz="3200" b="1" dirty="0"/>
              <a:t>2516 академических часов </a:t>
            </a:r>
            <a:r>
              <a:rPr lang="ru-RU" sz="3200" dirty="0"/>
              <a:t>(</a:t>
            </a:r>
            <a:r>
              <a:rPr lang="ru-RU" sz="3200" b="1" dirty="0"/>
              <a:t>на 74 часа меньше </a:t>
            </a:r>
            <a:r>
              <a:rPr lang="ru-RU" sz="3200" dirty="0"/>
              <a:t>по сравнению с предыдущей редакцией ФГОС СОО)</a:t>
            </a:r>
          </a:p>
        </p:txBody>
      </p:sp>
    </p:spTree>
    <p:extLst>
      <p:ext uri="{BB962C8B-B14F-4D97-AF65-F5344CB8AC3E}">
        <p14:creationId xmlns:p14="http://schemas.microsoft.com/office/powerpoint/2010/main" val="62721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/>
              </a:rPr>
              <a:t>Определение количества/списка изучаемых учебных </a:t>
            </a:r>
            <a:r>
              <a:rPr lang="ru-RU" b="1" dirty="0" smtClean="0">
                <a:effectLst/>
              </a:rPr>
              <a:t>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6" y="1390454"/>
            <a:ext cx="8229599" cy="4923260"/>
          </a:xfrm>
        </p:spPr>
        <p:txBody>
          <a:bodyPr>
            <a:norm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В соответствии </a:t>
            </a:r>
            <a:r>
              <a:rPr lang="ru-RU" sz="2400" dirty="0"/>
              <a:t>с обновленным ФГОС СОО учебный план обучения должен содержать </a:t>
            </a:r>
            <a:r>
              <a:rPr lang="ru-RU" sz="2400" b="1" dirty="0"/>
              <a:t>не менее 13 учебных предметов </a:t>
            </a:r>
            <a:r>
              <a:rPr lang="ru-RU" sz="2400" dirty="0"/>
              <a:t>(русский язык, литература, иностранный язык, математика, информатика, история, география, обществознание, физика, химия, биология, физическая культура и основы безопасности жизнедеятельности) и предусматривать изучение </a:t>
            </a:r>
            <a:r>
              <a:rPr lang="ru-RU" sz="2400" b="1" dirty="0"/>
              <a:t>не менее 2 учебных предметов на углубленном уровне </a:t>
            </a:r>
            <a:r>
              <a:rPr lang="ru-RU" sz="2400" dirty="0"/>
              <a:t>в соответствии с выбранным профилем обучения</a:t>
            </a:r>
            <a:r>
              <a:rPr lang="ru-RU" sz="2400" dirty="0" smtClean="0"/>
              <a:t>. Предусмотрены часы на Индивидуальный проект (10 класс).</a:t>
            </a:r>
          </a:p>
          <a:p>
            <a:pPr algn="r"/>
            <a:r>
              <a:rPr lang="ru-RU" i="1" dirty="0"/>
              <a:t>"Второй иностранный язык", "Родной язык", "Родная литература" могут быть включены в учебный план в случае поступления соответствующих заявлений от </a:t>
            </a:r>
            <a:r>
              <a:rPr lang="ru-RU" i="1" dirty="0" smtClean="0"/>
              <a:t>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237148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681" y="111210"/>
            <a:ext cx="5631544" cy="129745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НОРМАТИВНЫЕ ПРАВОВЫЕ АКТЫ, ОПРЕДЕЛЯЮЩИЕ ТРЕБОВАНИЯ К СОДЕРЖАНИЮ И ОРГАНИЗАЦИИ ДЕЯТЕЛЬНОСТИ ОО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3EC09-AD27-43DB-A83D-7A3ED76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08" y="1527722"/>
            <a:ext cx="8325318" cy="47247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просвещения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31.05.2021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 286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начального общего образования»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Министерства просвещения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 31.05.2021 № 287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основного общего образования»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Письма Министерства просвещения РФ: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 15.02.2022 №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АЗ-113/03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направлении методических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рекомендаций» - методические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рекомендации о введении обновленных ФГОС НОО и ФГОС ООО,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08.08.2022 № ТВ-1517/03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направлении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информации»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ответы на наиболее частые вопросы, возникающие на региональном, муниципальном уровнях и уровне образовательной организации при введении обновленных ФГОС НОО и ООО.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44" y="160638"/>
            <a:ext cx="2430372" cy="13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Определение количества/списка изучаемых учебных 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 учебного предмета </a:t>
            </a:r>
            <a:r>
              <a:rPr lang="ru-RU" u="sng" dirty="0"/>
              <a:t>"Астрономия" </a:t>
            </a:r>
            <a:r>
              <a:rPr lang="ru-RU" dirty="0"/>
              <a:t>вошло в полном объеме в содержание учебного предмета "Физика", также сохранены и требования к предметным результатам. Содержание учебных предметов </a:t>
            </a:r>
            <a:r>
              <a:rPr lang="ru-RU" u="sng" dirty="0"/>
              <a:t>"Естествознание" и "Экология" </a:t>
            </a:r>
            <a:r>
              <a:rPr lang="ru-RU" dirty="0"/>
              <a:t>сквозной содержательной линией включено в такие учебные предметы как "Биология", "Химия", "Физика", усиливая содержание этих предметов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Содержание </a:t>
            </a:r>
            <a:r>
              <a:rPr lang="ru-RU" dirty="0"/>
              <a:t>таких предметов как </a:t>
            </a:r>
            <a:r>
              <a:rPr lang="ru-RU" u="sng" dirty="0"/>
              <a:t>"Право" и "Экономика" </a:t>
            </a:r>
            <a:r>
              <a:rPr lang="ru-RU" dirty="0"/>
              <a:t>интегрировано в предмет "Обществознание" базового и углубленного уровня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одержание </a:t>
            </a:r>
            <a:r>
              <a:rPr lang="ru-RU" b="1" dirty="0">
                <a:solidFill>
                  <a:srgbClr val="FF0000"/>
                </a:solidFill>
              </a:rPr>
              <a:t>обозначенных во ФГОС СОО учебных предметов будет проверяться в рамках оценочных процедур.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1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8" b="-458"/>
          <a:stretch/>
        </p:blipFill>
        <p:spPr bwMode="auto">
          <a:xfrm>
            <a:off x="395557" y="197709"/>
            <a:ext cx="3027265" cy="59065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33354"/>
              </p:ext>
            </p:extLst>
          </p:nvPr>
        </p:nvGraphicFramePr>
        <p:xfrm>
          <a:off x="3556438" y="383060"/>
          <a:ext cx="2720794" cy="465849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20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839">
                <a:tc>
                  <a:txBody>
                    <a:bodyPr/>
                    <a:lstStyle/>
                    <a:p>
                      <a:pPr marL="491490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491490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6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6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История (Б,</a:t>
                      </a:r>
                      <a:r>
                        <a:rPr lang="ru-RU" sz="1600" b="1" spc="-4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У)</a:t>
                      </a:r>
                      <a:endParaRPr lang="ru-RU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890">
                <a:tc>
                  <a:txBody>
                    <a:bodyPr/>
                    <a:lstStyle/>
                    <a:p>
                      <a:pPr marR="85725" algn="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R="85725" algn="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8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Обществознание</a:t>
                      </a:r>
                      <a:r>
                        <a:rPr lang="ru-RU" sz="1600" b="1" spc="-1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(Б,</a:t>
                      </a:r>
                      <a:r>
                        <a:rPr lang="ru-RU" sz="1600" b="1" spc="-5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У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)</a:t>
                      </a:r>
                      <a:endParaRPr lang="ru-RU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839">
                <a:tc>
                  <a:txBody>
                    <a:bodyPr/>
                    <a:lstStyle/>
                    <a:p>
                      <a:pPr marL="38798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8798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8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География</a:t>
                      </a:r>
                      <a:r>
                        <a:rPr lang="ru-RU" sz="1600" b="1" spc="-5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(Б,</a:t>
                      </a:r>
                      <a:r>
                        <a:rPr lang="ru-RU" sz="1600" b="1" spc="-5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У)</a:t>
                      </a:r>
                      <a:endParaRPr lang="ru-RU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839">
                <a:tc>
                  <a:txBody>
                    <a:bodyPr/>
                    <a:lstStyle/>
                    <a:p>
                      <a:pPr marL="485140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485140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9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5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Физика</a:t>
                      </a:r>
                      <a:r>
                        <a:rPr lang="ru-RU" sz="1600" b="1" spc="-2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(Б,</a:t>
                      </a:r>
                      <a:r>
                        <a:rPr lang="ru-RU" sz="1600" b="1" spc="-2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890">
                <a:tc>
                  <a:txBody>
                    <a:bodyPr/>
                    <a:lstStyle/>
                    <a:p>
                      <a:pPr marL="47434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474345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10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6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Химия</a:t>
                      </a:r>
                      <a:r>
                        <a:rPr lang="ru-RU" sz="1600" b="1" spc="-2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(Б,</a:t>
                      </a:r>
                      <a:r>
                        <a:rPr lang="ru-RU" sz="1600" b="1" spc="-2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11">
                <a:tc>
                  <a:txBody>
                    <a:bodyPr/>
                    <a:lstStyle/>
                    <a:p>
                      <a:pPr marL="34226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42265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11</a:t>
                      </a:r>
                      <a:r>
                        <a:rPr lang="ru-RU" sz="1600" b="1" spc="-1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7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spc="-1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Биология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(Б,</a:t>
                      </a:r>
                      <a:r>
                        <a:rPr lang="ru-RU" sz="1600" b="1" spc="-3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У)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896">
                <a:tc>
                  <a:txBody>
                    <a:bodyPr/>
                    <a:lstStyle/>
                    <a:p>
                      <a:pPr marR="99695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endParaRPr lang="ru-RU" sz="1600" b="1" spc="-15" dirty="0" smtClean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R="99695" algn="r">
                        <a:lnSpc>
                          <a:spcPts val="1435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5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12</a:t>
                      </a:r>
                      <a:r>
                        <a:rPr lang="ru-RU" sz="1600" b="1" spc="-1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ru-RU" sz="1600" b="1" spc="-4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spc="-1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Физическая</a:t>
                      </a:r>
                      <a:r>
                        <a:rPr lang="ru-RU" sz="1600" b="1" spc="-7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spc="-1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культура</a:t>
                      </a:r>
                      <a:endParaRPr lang="ru-RU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9693">
                <a:tc>
                  <a:txBody>
                    <a:bodyPr/>
                    <a:lstStyle/>
                    <a:p>
                      <a:pPr marL="331470" marR="728980" indent="-257810">
                        <a:lnSpc>
                          <a:spcPct val="113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13. Основы</a:t>
                      </a:r>
                      <a:r>
                        <a:rPr lang="ru-RU" sz="1600" b="1" spc="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ru-RU" sz="1600" b="1" spc="-15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безопасности</a:t>
                      </a:r>
                      <a:endParaRPr lang="ru-RU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marL="33147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жизнедеятельности</a:t>
                      </a:r>
                      <a:endParaRPr lang="ru-RU" sz="16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043351" y="1354931"/>
            <a:ext cx="1543050" cy="192087"/>
          </a:xfrm>
          <a:prstGeom prst="rect">
            <a:avLst/>
          </a:prstGeom>
          <a:solidFill>
            <a:schemeClr val="bg1"/>
          </a:solidFill>
          <a:ln w="25908">
            <a:solidFill>
              <a:srgbClr val="2F859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ПРАВО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043351" y="463550"/>
            <a:ext cx="1766888" cy="228600"/>
          </a:xfrm>
          <a:prstGeom prst="rect">
            <a:avLst/>
          </a:prstGeom>
          <a:solidFill>
            <a:schemeClr val="bg1"/>
          </a:solidFill>
          <a:ln w="25908">
            <a:solidFill>
              <a:srgbClr val="2F859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РОССИЯ В МИРЕ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043351" y="1912487"/>
            <a:ext cx="1543050" cy="231775"/>
          </a:xfrm>
          <a:prstGeom prst="rect">
            <a:avLst/>
          </a:prstGeom>
          <a:solidFill>
            <a:schemeClr val="bg1"/>
          </a:solidFill>
          <a:ln w="28956">
            <a:solidFill>
              <a:srgbClr val="2F859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АСТРОНОМИЯ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931432" y="2562335"/>
            <a:ext cx="1766888" cy="450206"/>
          </a:xfrm>
          <a:prstGeom prst="rect">
            <a:avLst/>
          </a:prstGeom>
          <a:noFill/>
          <a:ln w="25908">
            <a:solidFill>
              <a:srgbClr val="2F85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ЕСТЕСТВОЗНАНИЕ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ЭКОЛОГИЯ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043351" y="987297"/>
            <a:ext cx="1543050" cy="231775"/>
          </a:xfrm>
          <a:prstGeom prst="rect">
            <a:avLst/>
          </a:prstGeom>
          <a:solidFill>
            <a:schemeClr val="bg1"/>
          </a:solidFill>
          <a:ln w="28956">
            <a:solidFill>
              <a:srgbClr val="2F859C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ЭКОНОМИКА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0" y="46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4983163" y="68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0" y="69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577529">
            <a:off x="6343613" y="364547"/>
            <a:ext cx="370703" cy="30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577529">
            <a:off x="6428457" y="1040134"/>
            <a:ext cx="370703" cy="30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577529">
            <a:off x="6364686" y="1876812"/>
            <a:ext cx="370703" cy="30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0577529">
            <a:off x="6322321" y="2527259"/>
            <a:ext cx="370703" cy="30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11969750" y="1682750"/>
            <a:ext cx="777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A6A6A6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26750" y="5271345"/>
            <a:ext cx="5283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курсы «Алгебра и начала математического анализа», «Геометрия», «Вероятность и статистика»</a:t>
            </a:r>
          </a:p>
        </p:txBody>
      </p:sp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75" y="5393077"/>
            <a:ext cx="3968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86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Определение количества/списка изучаемых учебных 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Таким образом, в обновленном ФГОС СОО </a:t>
            </a:r>
            <a:r>
              <a:rPr lang="ru-RU" sz="2400" b="1" dirty="0"/>
              <a:t>сохранены объем и содержание всех учебных предметов предыдущей редакции ФГОС СОО</a:t>
            </a:r>
            <a:r>
              <a:rPr lang="ru-RU" sz="2400" dirty="0"/>
              <a:t>. Более того, в рамках части, формируемой участниками образовательных отношений, образовательная </a:t>
            </a:r>
            <a:r>
              <a:rPr lang="ru-RU" sz="2400" b="1" dirty="0"/>
              <a:t>организация вправе включить </a:t>
            </a:r>
            <a:r>
              <a:rPr lang="ru-RU" sz="2400" dirty="0"/>
              <a:t>в учебные планы </a:t>
            </a:r>
            <a:r>
              <a:rPr lang="ru-RU" sz="2400" b="1" dirty="0"/>
              <a:t>дополнительные учебные предметы, курсы по выбору </a:t>
            </a:r>
            <a:r>
              <a:rPr lang="ru-RU" sz="2400" dirty="0"/>
              <a:t>обучающихся в соответствии со спецификой профиля и возможностями общеобразовательной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5039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670" y="0"/>
            <a:ext cx="6793080" cy="8548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ПРОГРАММА КОРРЕКЦИОННОЙ РАБОТЫ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43" y="691978"/>
            <a:ext cx="8535383" cy="56470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Уточнены требования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программе коррекционной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(корректировка недостатков физического и психологического развития, помощь в освоении программы)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Предусмотрено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комплексное индивидуально ориентированное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психолого-медико-педагогическое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сопровождение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старшеклассников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которым нужна помощь в освоении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рекомендациям ПМПК.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Изложены требования к структуре программы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коррекционной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работы: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Цели и задачи коррекционной работы с обучающимися при получении среднего общего образования.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Перечень и содержание индивидуально ориентированных направлений работы.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комплексного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психолого-медико-социального сопровождения и поддержки учеников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ОВЗ: комплексное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обследование, мониторинг динамики развития, успешности освоения ООП СОО.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Общая целевая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единая стратегическая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направленность работы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Планируемые результаты коррекционной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02639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133004"/>
            <a:ext cx="8229599" cy="606829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Федеральные учебные планы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906087"/>
            <a:ext cx="8229599" cy="51753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ФОП НОО представлены </a:t>
            </a:r>
            <a:r>
              <a:rPr lang="ru-RU" b="1" dirty="0"/>
              <a:t>пять вариантов </a:t>
            </a:r>
            <a:r>
              <a:rPr lang="ru-RU" dirty="0"/>
              <a:t>федерального учебного плана с учетом режима работы школы, языка обучения, возможности изучения </a:t>
            </a:r>
            <a:r>
              <a:rPr lang="ru-RU" dirty="0" smtClean="0"/>
              <a:t>родного </a:t>
            </a:r>
            <a:r>
              <a:rPr lang="ru-RU" dirty="0"/>
              <a:t>языка/родной </a:t>
            </a:r>
            <a:r>
              <a:rPr lang="ru-RU" dirty="0" smtClean="0"/>
              <a:t>литературы.</a:t>
            </a:r>
          </a:p>
          <a:p>
            <a:r>
              <a:rPr lang="ru-RU" dirty="0"/>
              <a:t>В ФОП ООО представлены </a:t>
            </a:r>
            <a:r>
              <a:rPr lang="ru-RU" b="1" dirty="0"/>
              <a:t>шесть вариантов </a:t>
            </a:r>
            <a:r>
              <a:rPr lang="ru-RU" dirty="0"/>
              <a:t>федерального учебного плана. Предлагаются варианты для 5-ти и 6-ти дневной учебной недели, с учетом изучения второго иностранного языка, родного языка/родной литературы</a:t>
            </a:r>
            <a:r>
              <a:rPr lang="ru-RU" dirty="0" smtClean="0"/>
              <a:t>.</a:t>
            </a:r>
          </a:p>
          <a:p>
            <a:r>
              <a:rPr lang="ru-RU" dirty="0"/>
              <a:t>ФОП СОО включает </a:t>
            </a:r>
            <a:r>
              <a:rPr lang="ru-RU" b="1" dirty="0"/>
              <a:t>19 вариантов </a:t>
            </a:r>
            <a:r>
              <a:rPr lang="ru-RU" dirty="0"/>
              <a:t>федерального учебного плана. Для каждого из профилей обучения предлагается от двух до семи вариантов учебного плана с учетом соблюдения требований ФГОС среднего общего образования: включение </a:t>
            </a:r>
            <a:r>
              <a:rPr lang="ru-RU" b="1" dirty="0" smtClean="0"/>
              <a:t>13 обязательных </a:t>
            </a:r>
            <a:r>
              <a:rPr lang="ru-RU" dirty="0" smtClean="0"/>
              <a:t>учебных </a:t>
            </a:r>
            <a:r>
              <a:rPr lang="ru-RU" dirty="0"/>
              <a:t>предметов </a:t>
            </a:r>
            <a:r>
              <a:rPr lang="ru-RU" dirty="0" smtClean="0"/>
              <a:t>и </a:t>
            </a:r>
            <a:r>
              <a:rPr lang="ru-RU" dirty="0"/>
              <a:t>изучение </a:t>
            </a:r>
            <a:r>
              <a:rPr lang="ru-RU" b="1" dirty="0"/>
              <a:t>не менее 2 </a:t>
            </a:r>
            <a:r>
              <a:rPr lang="ru-RU" dirty="0"/>
              <a:t>учебных предметов на углубленном уровне</a:t>
            </a:r>
            <a:r>
              <a:rPr lang="ru-RU" dirty="0" smtClean="0"/>
              <a:t>. </a:t>
            </a:r>
          </a:p>
          <a:p>
            <a:r>
              <a:rPr lang="ru-RU" dirty="0"/>
              <a:t>В интересах обучающихся и их родителей </a:t>
            </a:r>
            <a:r>
              <a:rPr lang="ru-RU" dirty="0" smtClean="0"/>
              <a:t>в </a:t>
            </a:r>
            <a:r>
              <a:rPr lang="ru-RU" dirty="0"/>
              <a:t>учебный план </a:t>
            </a:r>
            <a:r>
              <a:rPr lang="ru-RU" dirty="0" smtClean="0"/>
              <a:t>СОО </a:t>
            </a:r>
            <a:r>
              <a:rPr lang="ru-RU" b="1" dirty="0" smtClean="0"/>
              <a:t>может </a:t>
            </a:r>
            <a:r>
              <a:rPr lang="ru-RU" b="1" dirty="0"/>
              <a:t>быть включено изучение 3 и более учебных предметов на углубленном уровне</a:t>
            </a:r>
            <a:r>
              <a:rPr lang="ru-RU" dirty="0"/>
              <a:t>. При этом образовательная организация самостоятельно распределяет количество часов, отводимых на изучение учебных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711145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470" y="108065"/>
            <a:ext cx="8028756" cy="10040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Федеральные учебные планы </a:t>
            </a:r>
            <a:endParaRPr lang="ru-RU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41" y="1112109"/>
            <a:ext cx="8448886" cy="509098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Все </a:t>
            </a:r>
            <a:r>
              <a:rPr lang="ru-RU" sz="2400" dirty="0"/>
              <a:t>профили обучения (</a:t>
            </a:r>
            <a:r>
              <a:rPr lang="ru-RU" sz="2400" b="1" dirty="0"/>
              <a:t>в том числе универсальный профиль</a:t>
            </a:r>
            <a:r>
              <a:rPr lang="ru-RU" sz="2400" dirty="0"/>
              <a:t>) предусматривают </a:t>
            </a:r>
            <a:r>
              <a:rPr lang="ru-RU" sz="2400" b="1" dirty="0"/>
              <a:t>обязательное изучение предметов на углубленном уровне</a:t>
            </a:r>
            <a:r>
              <a:rPr lang="ru-RU" sz="2400" dirty="0"/>
              <a:t>. При этом в случае с универсальным профилем обучения </a:t>
            </a:r>
            <a:r>
              <a:rPr lang="ru-RU" sz="2400" b="1" dirty="0"/>
              <a:t>комбинация учебных предметов</a:t>
            </a:r>
            <a:r>
              <a:rPr lang="ru-RU" sz="2400" dirty="0"/>
              <a:t>, выбранных для углубленного изучения может быть </a:t>
            </a:r>
            <a:r>
              <a:rPr lang="ru-RU" sz="2400" b="1" dirty="0"/>
              <a:t>индивидуальной</a:t>
            </a:r>
            <a:r>
              <a:rPr lang="ru-RU" sz="2400" dirty="0"/>
              <a:t> (по выбору участников образовательных отношений). Например, для изучения на углубленном уровне могут быть выбрана такая комбинация учебных предметов – «Математика» и «Иностранный язык» или любые другие сочетания учебных предметов. </a:t>
            </a:r>
            <a:endParaRPr lang="ru-RU" sz="2400" dirty="0" smtClean="0"/>
          </a:p>
          <a:p>
            <a:pPr algn="just"/>
            <a:r>
              <a:rPr lang="ru-RU" sz="2400" dirty="0">
                <a:cs typeface="Times New Roman" pitchFamily="18" charset="0"/>
              </a:rPr>
              <a:t>Профильное/ углубленное изучение предметов реализуется </a:t>
            </a:r>
            <a:r>
              <a:rPr lang="ru-RU" sz="2400" b="1" dirty="0">
                <a:cs typeface="Times New Roman" pitchFamily="18" charset="0"/>
              </a:rPr>
              <a:t>за счет комбинации урочной и внеурочной </a:t>
            </a:r>
            <a:r>
              <a:rPr lang="ru-RU" sz="2400" dirty="0">
                <a:cs typeface="Times New Roman" pitchFamily="18" charset="0"/>
              </a:rPr>
              <a:t>деятельности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cs typeface="Times New Roman" pitchFamily="18" charset="0"/>
              </a:rPr>
              <a:t>На предмет Физическая культура во всех классах отводится 2 учебных часа. </a:t>
            </a:r>
            <a:r>
              <a:rPr lang="ru-RU" sz="2400" dirty="0" smtClean="0">
                <a:cs typeface="Times New Roman" pitchFamily="18" charset="0"/>
              </a:rPr>
              <a:t>Третий </a:t>
            </a:r>
            <a:r>
              <a:rPr lang="ru-RU" sz="2400" dirty="0">
                <a:cs typeface="Times New Roman" pitchFamily="18" charset="0"/>
              </a:rPr>
              <a:t>час </a:t>
            </a:r>
            <a:r>
              <a:rPr lang="ru-RU" sz="2400" dirty="0" smtClean="0">
                <a:cs typeface="Times New Roman" pitchFamily="18" charset="0"/>
              </a:rPr>
              <a:t>рекомендуется </a:t>
            </a:r>
            <a:r>
              <a:rPr lang="ru-RU" sz="2400" dirty="0">
                <a:cs typeface="Times New Roman" pitchFamily="18" charset="0"/>
              </a:rPr>
              <a:t>реализовывать за счет часов внеурочной деятельности или за счет посещения обучающимися спортивных секций.</a:t>
            </a:r>
          </a:p>
          <a:p>
            <a:pPr algn="just"/>
            <a:endParaRPr lang="ru-RU" sz="2400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89" y="5776055"/>
            <a:ext cx="5667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565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Федеральные учебные планы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Учебные планы могут быть разными в отношении различных классов одной параллели.</a:t>
            </a:r>
          </a:p>
          <a:p>
            <a:r>
              <a:rPr lang="ru-RU" sz="2400" dirty="0" smtClean="0"/>
              <a:t>Учитывается специфика наименования образовательной организации (лицей, гимназия, школа с углублённым изучением отдельных предметов)</a:t>
            </a:r>
          </a:p>
          <a:p>
            <a:r>
              <a:rPr lang="ru-RU" sz="2400" dirty="0" smtClean="0"/>
              <a:t>Внеурочная деятельность – обязательная составная часть учебного плана, на неё приходится </a:t>
            </a:r>
            <a:r>
              <a:rPr lang="ru-RU" sz="2400" b="1" dirty="0" smtClean="0"/>
              <a:t>до 4 часов учебной нагрузки еженедельно </a:t>
            </a:r>
            <a:r>
              <a:rPr lang="ru-RU" sz="2400" dirty="0" smtClean="0"/>
              <a:t>(необходимо перераспределение по годам обучения: например, в период адаптации (1, 5, 10 классы больше часов, чем в других классах).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234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Федеральный календарный </a:t>
            </a:r>
            <a:r>
              <a:rPr lang="ru-RU" b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>учебный </a:t>
            </a:r>
            <a:r>
              <a:rPr lang="ru-RU" b="1" dirty="0">
                <a:solidFill>
                  <a:srgbClr val="C00000"/>
                </a:solidFill>
                <a:effectLst/>
              </a:rPr>
              <a:t>график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139" y="1730089"/>
            <a:ext cx="8498088" cy="4351338"/>
          </a:xfrm>
        </p:spPr>
        <p:txBody>
          <a:bodyPr/>
          <a:lstStyle/>
          <a:p>
            <a:r>
              <a:rPr lang="ru-RU" sz="2400" dirty="0"/>
              <a:t>У</a:t>
            </a:r>
            <a:r>
              <a:rPr lang="ru-RU" sz="2400" dirty="0" smtClean="0"/>
              <a:t>станавливается начало </a:t>
            </a:r>
            <a:r>
              <a:rPr lang="ru-RU" sz="2400" dirty="0"/>
              <a:t>и окончание учебного </a:t>
            </a:r>
            <a:r>
              <a:rPr lang="ru-RU" sz="2400" dirty="0" smtClean="0"/>
              <a:t>года (</a:t>
            </a:r>
            <a:r>
              <a:rPr lang="ru-RU" sz="2400" b="1" dirty="0" smtClean="0">
                <a:solidFill>
                  <a:srgbClr val="C00000"/>
                </a:solidFill>
              </a:rPr>
              <a:t>20 мая</a:t>
            </a:r>
            <a:r>
              <a:rPr lang="ru-RU" sz="2400" dirty="0" smtClean="0"/>
              <a:t>), </a:t>
            </a:r>
            <a:r>
              <a:rPr lang="ru-RU" sz="2400" dirty="0"/>
              <a:t>продолжительность учебных четвертей и каникул, продолжительность уроков, перемен и распределение образовательной недельной </a:t>
            </a:r>
            <a:r>
              <a:rPr lang="ru-RU" sz="2400" dirty="0" smtClean="0"/>
              <a:t>нагрузки.</a:t>
            </a:r>
          </a:p>
          <a:p>
            <a:r>
              <a:rPr lang="ru-RU" sz="2400" dirty="0"/>
              <a:t>При этом на основании статей 12 и 28 Федерального закона образовательная организация </a:t>
            </a:r>
            <a:r>
              <a:rPr lang="ru-RU" sz="2400" b="1" dirty="0"/>
              <a:t>вправе самостоятельно разработать календарный учебный </a:t>
            </a:r>
            <a:r>
              <a:rPr lang="ru-RU" sz="2400" b="1" dirty="0" smtClean="0"/>
              <a:t>график </a:t>
            </a:r>
            <a:r>
              <a:rPr lang="ru-RU" sz="2400" dirty="0" smtClean="0"/>
              <a:t>(с учетом ограничений федерального).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бразовательная </a:t>
            </a:r>
            <a:r>
              <a:rPr lang="ru-RU" sz="2400" dirty="0"/>
              <a:t>организация </a:t>
            </a:r>
            <a:r>
              <a:rPr lang="ru-RU" sz="2400" b="1" dirty="0"/>
              <a:t>может</a:t>
            </a:r>
            <a:r>
              <a:rPr lang="ru-RU" sz="2400" dirty="0"/>
              <a:t> использовать организацию учебного года </a:t>
            </a:r>
            <a:r>
              <a:rPr lang="ru-RU" sz="2400" b="1" dirty="0"/>
              <a:t>по </a:t>
            </a:r>
            <a:r>
              <a:rPr lang="ru-RU" sz="2400" b="1" dirty="0" smtClean="0"/>
              <a:t>триместрам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061" y="5056839"/>
            <a:ext cx="1511939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95794"/>
            <a:ext cx="8229599" cy="896983"/>
          </a:xfrm>
        </p:spPr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959" y="1242409"/>
            <a:ext cx="8229599" cy="4966802"/>
          </a:xfrm>
        </p:spPr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Изучить: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Приказы Министерства просвещения Российской Федерации: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16.11.2022 № 992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начального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общего образования»,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16.11.2022 № 993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общего образования», 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23.11.2022 № 1014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общего образования»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России от 21 сентября 2022 г. № 858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</a:p>
          <a:p>
            <a:pPr algn="just"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94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269591"/>
            <a:ext cx="8229599" cy="923484"/>
          </a:xfrm>
        </p:spPr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1193075"/>
            <a:ext cx="8229599" cy="4888352"/>
          </a:xfrm>
        </p:spPr>
        <p:txBody>
          <a:bodyPr/>
          <a:lstStyle/>
          <a:p>
            <a:r>
              <a:rPr lang="ru-RU" b="1" u="sng" dirty="0" smtClean="0"/>
              <a:t>Методическим объединениям разработать</a:t>
            </a:r>
          </a:p>
          <a:p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особый порядок учебного планирования </a:t>
            </a:r>
            <a:r>
              <a:rPr lang="ru-RU" sz="2400" dirty="0">
                <a:cs typeface="Times New Roman" pitchFamily="18" charset="0"/>
              </a:rPr>
              <a:t>п</a:t>
            </a:r>
            <a:r>
              <a:rPr lang="ru-RU" sz="2400" dirty="0" smtClean="0">
                <a:cs typeface="Times New Roman" pitchFamily="18" charset="0"/>
              </a:rPr>
              <a:t>ри </a:t>
            </a:r>
            <a:r>
              <a:rPr lang="ru-RU" sz="2400" dirty="0">
                <a:cs typeface="Times New Roman" pitchFamily="18" charset="0"/>
              </a:rPr>
              <a:t>переходе на ФООП не в первый год изучения учебного предмета на соответствующем уровне общего </a:t>
            </a:r>
            <a:r>
              <a:rPr lang="ru-RU" sz="2400" dirty="0" smtClean="0">
                <a:cs typeface="Times New Roman" pitchFamily="18" charset="0"/>
              </a:rPr>
              <a:t>образования.</a:t>
            </a:r>
          </a:p>
          <a:p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Создать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рабочую группу </a:t>
            </a:r>
            <a:r>
              <a:rPr lang="ru-RU" sz="2400" dirty="0">
                <a:solidFill>
                  <a:prstClr val="black"/>
                </a:solidFill>
                <a:cs typeface="Times New Roman" pitchFamily="18" charset="0"/>
              </a:rPr>
              <a:t>по обеспечению перехода на обновленные ФГОС </a:t>
            </a:r>
            <a:r>
              <a:rPr lang="ru-RU" sz="2400" dirty="0" smtClean="0">
                <a:solidFill>
                  <a:prstClr val="black"/>
                </a:solidFill>
                <a:cs typeface="Times New Roman" pitchFamily="18" charset="0"/>
              </a:rPr>
              <a:t>НОО, ООО, СОО.</a:t>
            </a:r>
          </a:p>
          <a:p>
            <a:r>
              <a:rPr lang="ru-RU" sz="2400" dirty="0">
                <a:cs typeface="Times New Roman" pitchFamily="18" charset="0"/>
              </a:rPr>
              <a:t>провести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мониторинг образовательных потребностей (запросов) обучающихся и родителей </a:t>
            </a:r>
            <a:r>
              <a:rPr lang="ru-RU" sz="2400" dirty="0">
                <a:cs typeface="Times New Roman" pitchFamily="18" charset="0"/>
              </a:rPr>
              <a:t>(законных представителей) для проектирования учебного плана  в части выбора профиля, а также части, формируемой участниками образовательных отношений, и планов внеурочной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457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ВВЕДЕНИЕ ФЕДЕРАЛЬНЫХ ОСНОВНЫХ ОБЩЕОБРАЗОВАТЕЛЬНХ ПРОГРАММ</a:t>
            </a: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195" y="1309816"/>
            <a:ext cx="8350031" cy="47716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Приказы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Министерства просвещения Российской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Федерации: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16.11.2022 № 992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начального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общего образования»,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16.11.2022 №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993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общего образования»,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23.11.2022 №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1014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«Об утверждении федеральной образовательной программы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среднего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общего образования»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2.Письмо Министерства просвещения РФ от 16 января 2023 г.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№ 03-68 «О направлении информации» - разъяснения о введении ФООП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2.Письмо Министерства просвещения РФ от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03 марта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2023 г.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03-327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«О направлении информации»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дополнительные разъяснения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 введении ФООП</a:t>
            </a:r>
          </a:p>
          <a:p>
            <a:pPr marL="0" indent="0"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68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15" y="1887375"/>
            <a:ext cx="8229599" cy="1325563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0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767" y="454941"/>
            <a:ext cx="7905188" cy="79309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Федеральных основных общеобразовательных программ  (ФООП)  – обеспечение единства образовательного пространства РФ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909" y="1421027"/>
            <a:ext cx="8325318" cy="4660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Утверждена Федеральная образовательная программа начального общего, основного общего  и среднего общего образования (ФОП НОО, ФОП ООО, ФОП СОО)</a:t>
            </a:r>
          </a:p>
          <a:p>
            <a:pPr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Вводятся с 1 сентября 2023 г.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«примерные программы» исключен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 Федерального закона «Об образовании в Российской Федерации»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ФООП  (п.10 ст.2 Федерального закона 273-ФЗ) – учебно-методическая документация: федеральный учебный план, федеральный календарный учебный график, федеральные рабочие программы учебных предметов, федеральная программа воспитания, федеральный календарный план воспитательной работы), определяющая единые для РФ базовый объем и содержание образования и планируемые результаты освоения образовательной программы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График перехода на новые ФГОС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901388"/>
            <a:ext cx="8515350" cy="36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1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693" y="321275"/>
            <a:ext cx="8263534" cy="57601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ч. 6.3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 Федерального закона № 273-ФЗ ОО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обязательном порядке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используют федеральные рабочие программы по предметам: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язык», «Литература», «История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Обществознание», «География» и «Основы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 жизнедеятельности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(основное общее и среднее общее образование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этом федеральные рабочие программы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остальным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использоваться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в неизменном виде, так 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качестве основы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самостоятельной разработки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рабочих программ педагогами, но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содержание и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планируемые результаты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быть не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ниже ФООП</a:t>
            </a:r>
          </a:p>
          <a:p>
            <a:pPr algn="just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«Родной язык», «Родная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литература» включаются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учебный план в случае поступления заявлений от родителей и при наличии в ОО необходимых условий</a:t>
            </a:r>
          </a:p>
          <a:p>
            <a:pPr algn="just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1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476" y="269591"/>
            <a:ext cx="8201750" cy="5459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ОСОБЕННОСТИ СОДЕРЖАТЕЛЬНОГО РАЗДЕЛА</a:t>
            </a:r>
            <a:endParaRPr lang="ru-RU" sz="20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41" y="1271847"/>
            <a:ext cx="8448885" cy="480958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включает федеральные рабочие программы предметов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«Литература», «Обществознание», «История», «География»,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безопасности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жизнедеятельности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- ООО и СОО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Остальные предметы  - до 1 июня 2023 г.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ФОП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ООО предусмотрена возможность изучения учебных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предметов («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Математика», «Информатика», «Физика», «Химия», «Биология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»)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углубленном уровне за счет добавления учебных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 федерального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учебного плана, формируемого участниками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образовательных отношений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7" y="2633373"/>
            <a:ext cx="5921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13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65" y="927749"/>
            <a:ext cx="59136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7328" y="864973"/>
            <a:ext cx="713246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ФООП является обязательным с 1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сентября 2023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г. для обучающихся всех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классов с 1 по 11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2023/2024 уч. г. учебный план может соответствовать  ФГОС старым, но рабочие программы должны соответствовать новым ФОП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ОО вправе непосредственно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применять при реализации соответствующих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ООП федеральные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основные общеобразовательные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программы и не разрабатывать иную учебно-методическую документацию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65" y="3662711"/>
            <a:ext cx="591363" cy="4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47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7" y="269590"/>
            <a:ext cx="8229599" cy="727937"/>
          </a:xfrm>
        </p:spPr>
        <p:txBody>
          <a:bodyPr/>
          <a:lstStyle/>
          <a:p>
            <a:r>
              <a:rPr lang="ru-RU" dirty="0" smtClean="0"/>
              <a:t>Где брать рабочие программы?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1188720"/>
            <a:ext cx="8229599" cy="489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Единое содержание общего образования</a:t>
            </a:r>
          </a:p>
          <a:p>
            <a:pPr marL="0" indent="0">
              <a:buNone/>
            </a:pPr>
            <a:r>
              <a:rPr lang="en-US" sz="2400" dirty="0" smtClean="0"/>
              <a:t>https</a:t>
            </a:r>
            <a:r>
              <a:rPr lang="en-US" sz="2400" dirty="0"/>
              <a:t>://edsoo.ru/</a:t>
            </a:r>
            <a:endParaRPr lang="ru-R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11360" r="16950" b="8066"/>
          <a:stretch/>
        </p:blipFill>
        <p:spPr bwMode="auto">
          <a:xfrm>
            <a:off x="2866768" y="2001794"/>
            <a:ext cx="5696466" cy="392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581577"/>
      </p:ext>
    </p:extLst>
  </p:cSld>
  <p:clrMapOvr>
    <a:masterClrMapping/>
  </p:clrMapOvr>
</p:sld>
</file>

<file path=ppt/theme/theme1.xml><?xml version="1.0" encoding="utf-8"?>
<a:theme xmlns:a="http://schemas.openxmlformats.org/drawingml/2006/main" name="Универ6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ивер5.potx" id="{648D1469-64F3-466D-B332-98D0DBBBA35B}" vid="{720ECF1C-1AE0-4AC9-8D0F-BB18E51495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Универ6</Template>
  <TotalTime>502</TotalTime>
  <Words>2268</Words>
  <Application>Microsoft Office PowerPoint</Application>
  <PresentationFormat>Экран (4:3)</PresentationFormat>
  <Paragraphs>196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Intro </vt:lpstr>
      <vt:lpstr>Times New Roman</vt:lpstr>
      <vt:lpstr>Универ6</vt:lpstr>
      <vt:lpstr>АКТУАЛЬНЫЕ ВОПРОСЫ ВНЕДРЕНИЯ ФООП  В ОБЩЕОБРАЗОВАТЕЛЬНЫХ ОРГАНИЗАЦИЯХ  Г. ВЛАДИМИРА  В 2023-2024 УЧЕБНОМ ГОДУ</vt:lpstr>
      <vt:lpstr>НОРМАТИВНЫЕ ПРАВОВЫЕ АКТЫ, ОПРЕДЕЛЯЮЩИЕ ТРЕБОВАНИЯ К СОДЕРЖАНИЮ И ОРГАНИЗАЦИИ ДЕЯТЕЛЬНОСТИ ОО</vt:lpstr>
      <vt:lpstr>ВВЕДЕНИЕ ФЕДЕРАЛЬНЫХ ОСНОВНЫХ ОБЩЕОБРАЗОВАТЕЛЬНХ ПРОГРАММ</vt:lpstr>
      <vt:lpstr>ЦЕЛЬ Федеральных основных общеобразовательных программ  (ФООП)  – обеспечение единства образовательного пространства РФ</vt:lpstr>
      <vt:lpstr>График перехода на новые ФГОС</vt:lpstr>
      <vt:lpstr>Презентация PowerPoint</vt:lpstr>
      <vt:lpstr>ОСОБЕННОСТИ СОДЕРЖАТЕЛЬНОГО РАЗДЕЛА</vt:lpstr>
      <vt:lpstr>Презентация PowerPoint</vt:lpstr>
      <vt:lpstr>Где брать рабочие программы?</vt:lpstr>
      <vt:lpstr>Обеспечение учебниками</vt:lpstr>
      <vt:lpstr>Учебники ФГОС на 2023-2024 учебный год (Федеральный перечень учебников. Приказ Министерства просвещения от 21.09.2022)</vt:lpstr>
      <vt:lpstr>Презентация PowerPoint</vt:lpstr>
      <vt:lpstr>Учебный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Общий объем аудиторной работы обучающихся 10-11 классов</vt:lpstr>
      <vt:lpstr>Определение количества/списка изучаемых учебных предметов</vt:lpstr>
      <vt:lpstr>Определение количества/списка изучаемых учебных предметов</vt:lpstr>
      <vt:lpstr>Презентация PowerPoint</vt:lpstr>
      <vt:lpstr>Определение количества/списка изучаемых учебных предметов</vt:lpstr>
      <vt:lpstr>ПРОГРАММА КОРРЕКЦИОННОЙ РАБОТЫ</vt:lpstr>
      <vt:lpstr>Федеральные учебные планы </vt:lpstr>
      <vt:lpstr>Федеральные учебные планы </vt:lpstr>
      <vt:lpstr>Федеральные учебные планы </vt:lpstr>
      <vt:lpstr>Федеральный календарный  учебный график</vt:lpstr>
      <vt:lpstr>Решение:</vt:lpstr>
      <vt:lpstr>Решение: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</dc:title>
  <dc:creator>Марина</dc:creator>
  <cp:lastModifiedBy>admin</cp:lastModifiedBy>
  <cp:revision>69</cp:revision>
  <dcterms:created xsi:type="dcterms:W3CDTF">2019-07-28T09:59:28Z</dcterms:created>
  <dcterms:modified xsi:type="dcterms:W3CDTF">2023-04-11T16:50:37Z</dcterms:modified>
</cp:coreProperties>
</file>